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307" r:id="rId3"/>
    <p:sldId id="314" r:id="rId4"/>
    <p:sldId id="308" r:id="rId5"/>
    <p:sldId id="309" r:id="rId6"/>
    <p:sldId id="310" r:id="rId7"/>
    <p:sldId id="311" r:id="rId8"/>
    <p:sldId id="312" r:id="rId9"/>
    <p:sldId id="301" r:id="rId10"/>
    <p:sldId id="302" r:id="rId11"/>
    <p:sldId id="303" r:id="rId12"/>
    <p:sldId id="304" r:id="rId13"/>
    <p:sldId id="305" r:id="rId14"/>
    <p:sldId id="306" r:id="rId15"/>
    <p:sldId id="315" r:id="rId16"/>
    <p:sldId id="318" r:id="rId17"/>
    <p:sldId id="316" r:id="rId18"/>
    <p:sldId id="319" r:id="rId19"/>
    <p:sldId id="320" r:id="rId20"/>
    <p:sldId id="322" r:id="rId21"/>
    <p:sldId id="323" r:id="rId22"/>
    <p:sldId id="34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5" r:id="rId50"/>
    <p:sldId id="356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/>
    <p:restoredTop sz="93028" autoAdjust="0"/>
  </p:normalViewPr>
  <p:slideViewPr>
    <p:cSldViewPr snapToGrid="0" snapToObjects="1">
      <p:cViewPr varScale="1">
        <p:scale>
          <a:sx n="115" d="100"/>
          <a:sy n="115" d="100"/>
        </p:scale>
        <p:origin x="216" y="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Relationship Id="rId2" Type="http://schemas.openxmlformats.org/officeDocument/2006/relationships/image" Target="../media/image53.emf"/><Relationship Id="rId3" Type="http://schemas.openxmlformats.org/officeDocument/2006/relationships/image" Target="../media/image5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Relationship Id="rId2" Type="http://schemas.openxmlformats.org/officeDocument/2006/relationships/image" Target="../media/image56.emf"/><Relationship Id="rId3" Type="http://schemas.openxmlformats.org/officeDocument/2006/relationships/image" Target="../media/image5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Relationship Id="rId2" Type="http://schemas.openxmlformats.org/officeDocument/2006/relationships/image" Target="../media/image59.emf"/><Relationship Id="rId3" Type="http://schemas.openxmlformats.org/officeDocument/2006/relationships/image" Target="../media/image6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Relationship Id="rId2" Type="http://schemas.openxmlformats.org/officeDocument/2006/relationships/image" Target="../media/image59.emf"/><Relationship Id="rId3" Type="http://schemas.openxmlformats.org/officeDocument/2006/relationships/image" Target="../media/image60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Relationship Id="rId2" Type="http://schemas.openxmlformats.org/officeDocument/2006/relationships/image" Target="../media/image59.emf"/><Relationship Id="rId3" Type="http://schemas.openxmlformats.org/officeDocument/2006/relationships/image" Target="../media/image60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5" Type="http://schemas.openxmlformats.org/officeDocument/2006/relationships/image" Target="../media/image65.emf"/><Relationship Id="rId6" Type="http://schemas.openxmlformats.org/officeDocument/2006/relationships/image" Target="../media/image66.emf"/><Relationship Id="rId1" Type="http://schemas.openxmlformats.org/officeDocument/2006/relationships/image" Target="../media/image61.emf"/><Relationship Id="rId2" Type="http://schemas.openxmlformats.org/officeDocument/2006/relationships/image" Target="../media/image62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1" Type="http://schemas.openxmlformats.org/officeDocument/2006/relationships/image" Target="../media/image59.emf"/><Relationship Id="rId2" Type="http://schemas.openxmlformats.org/officeDocument/2006/relationships/image" Target="../media/image67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1" Type="http://schemas.openxmlformats.org/officeDocument/2006/relationships/image" Target="../media/image74.emf"/><Relationship Id="rId2" Type="http://schemas.openxmlformats.org/officeDocument/2006/relationships/image" Target="../media/image75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emf"/><Relationship Id="rId5" Type="http://schemas.openxmlformats.org/officeDocument/2006/relationships/image" Target="../media/image90.emf"/><Relationship Id="rId6" Type="http://schemas.openxmlformats.org/officeDocument/2006/relationships/image" Target="../media/image91.emf"/><Relationship Id="rId1" Type="http://schemas.openxmlformats.org/officeDocument/2006/relationships/image" Target="../media/image86.emf"/><Relationship Id="rId2" Type="http://schemas.openxmlformats.org/officeDocument/2006/relationships/image" Target="../media/image8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CF4FA-6F2B-A84C-9776-A17969F2A2DA}" type="datetimeFigureOut"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2829AE-37AA-CE4D-B3A7-1C9526BDB6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66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729BB90-D3CA-E24D-BFC5-18B4A1BDDEB3}" type="slidenum">
              <a:rPr lang="en-GB" sz="1200"/>
              <a:pPr eaLnBrk="1" hangingPunct="1"/>
              <a:t>50</a:t>
            </a:fld>
            <a:endParaRPr lang="en-GB" sz="120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de-DE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454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729BB90-D3CA-E24D-BFC5-18B4A1BDDEB3}" type="slidenum">
              <a:rPr lang="en-GB" sz="1200"/>
              <a:pPr eaLnBrk="1" hangingPunct="1"/>
              <a:t>51</a:t>
            </a:fld>
            <a:endParaRPr lang="en-GB" sz="120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de-DE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147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B8DC693-254A-9D41-9402-F9F3DA48E4A4}" type="slidenum">
              <a:rPr lang="en-GB" sz="1200"/>
              <a:pPr eaLnBrk="1" hangingPunct="1"/>
              <a:t>60</a:t>
            </a:fld>
            <a:endParaRPr lang="en-GB" sz="1200"/>
          </a:p>
        </p:txBody>
      </p:sp>
      <p:sp>
        <p:nvSpPr>
          <p:cNvPr id="174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de-DE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3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657567E-B1B4-C242-BEE5-8F25E0F38BFF}" type="datetimeFigureOut">
              <a:rPr lang="de-DE" smtClean="0"/>
              <a:t>15.10.19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30D550-D07E-6E4D-89AF-3E623C0817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120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657567E-B1B4-C242-BEE5-8F25E0F38BFF}" type="datetimeFigureOut">
              <a:rPr lang="de-DE" smtClean="0"/>
              <a:t>15.10.19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30D550-D07E-6E4D-89AF-3E623C0817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107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657567E-B1B4-C242-BEE5-8F25E0F38BFF}" type="datetimeFigureOut">
              <a:rPr lang="de-DE" smtClean="0"/>
              <a:t>15.10.19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30D550-D07E-6E4D-89AF-3E623C0817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657567E-B1B4-C242-BEE5-8F25E0F38BFF}" type="datetimeFigureOut">
              <a:rPr lang="de-DE" smtClean="0"/>
              <a:t>15.10.19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30D550-D07E-6E4D-89AF-3E623C0817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52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657567E-B1B4-C242-BEE5-8F25E0F38BFF}" type="datetimeFigureOut">
              <a:rPr lang="de-DE" smtClean="0"/>
              <a:t>15.10.19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30D550-D07E-6E4D-89AF-3E623C0817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2165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657567E-B1B4-C242-BEE5-8F25E0F38BFF}" type="datetimeFigureOut">
              <a:rPr lang="de-DE" smtClean="0"/>
              <a:t>15.10.19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30D550-D07E-6E4D-89AF-3E623C0817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36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657567E-B1B4-C242-BEE5-8F25E0F38BFF}" type="datetimeFigureOut">
              <a:rPr lang="de-DE" smtClean="0"/>
              <a:t>15.10.19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30D550-D07E-6E4D-89AF-3E623C0817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353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657567E-B1B4-C242-BEE5-8F25E0F38BFF}" type="datetimeFigureOut">
              <a:rPr lang="de-DE" smtClean="0"/>
              <a:t>15.10.19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30D550-D07E-6E4D-89AF-3E623C0817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07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657567E-B1B4-C242-BEE5-8F25E0F38BFF}" type="datetimeFigureOut">
              <a:rPr lang="de-DE" smtClean="0"/>
              <a:t>15.10.19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30D550-D07E-6E4D-89AF-3E623C0817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463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657567E-B1B4-C242-BEE5-8F25E0F38BFF}" type="datetimeFigureOut">
              <a:rPr lang="de-DE" smtClean="0"/>
              <a:t>15.10.19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30D550-D07E-6E4D-89AF-3E623C0817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997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657567E-B1B4-C242-BEE5-8F25E0F38BFF}" type="datetimeFigureOut">
              <a:rPr lang="de-DE" smtClean="0"/>
              <a:t>15.10.19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30D550-D07E-6E4D-89AF-3E623C0817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497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972718"/>
            <a:ext cx="8229600" cy="564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6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3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14.emf"/><Relationship Id="rId7" Type="http://schemas.openxmlformats.org/officeDocument/2006/relationships/image" Target="../media/image1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1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oleObject" Target="../embeddings/oleObject5.bin"/><Relationship Id="rId5" Type="http://schemas.openxmlformats.org/officeDocument/2006/relationships/image" Target="../media/image16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1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oleObject" Target="../embeddings/oleObject7.bin"/><Relationship Id="rId5" Type="http://schemas.openxmlformats.org/officeDocument/2006/relationships/image" Target="../media/image19.e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2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oleObject" Target="../embeddings/oleObject9.bin"/><Relationship Id="rId5" Type="http://schemas.openxmlformats.org/officeDocument/2006/relationships/image" Target="../media/image21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2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3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2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26.e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27.emf"/><Relationship Id="rId9" Type="http://schemas.openxmlformats.org/officeDocument/2006/relationships/oleObject" Target="../embeddings/oleObject16.bin"/><Relationship Id="rId10" Type="http://schemas.openxmlformats.org/officeDocument/2006/relationships/image" Target="../media/image28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2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30.emf"/><Relationship Id="rId5" Type="http://schemas.openxmlformats.org/officeDocument/2006/relationships/image" Target="../media/image31.jp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oleObject" Target="../embeddings/oleObject19.bin"/><Relationship Id="rId5" Type="http://schemas.openxmlformats.org/officeDocument/2006/relationships/image" Target="../media/image32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oleObject" Target="../embeddings/oleObject20.bin"/><Relationship Id="rId5" Type="http://schemas.openxmlformats.org/officeDocument/2006/relationships/image" Target="../media/image34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37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oleObject" Target="../embeddings/oleObject23.bin"/><Relationship Id="rId5" Type="http://schemas.openxmlformats.org/officeDocument/2006/relationships/image" Target="../media/image36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oleObject" Target="../embeddings/oleObject24.bin"/><Relationship Id="rId5" Type="http://schemas.openxmlformats.org/officeDocument/2006/relationships/image" Target="../media/image39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oleObject" Target="../embeddings/oleObject25.bin"/><Relationship Id="rId5" Type="http://schemas.openxmlformats.org/officeDocument/2006/relationships/image" Target="../media/image34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oleObject" Target="../embeddings/oleObject26.bin"/><Relationship Id="rId5" Type="http://schemas.openxmlformats.org/officeDocument/2006/relationships/image" Target="../media/image41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1.bin"/><Relationship Id="rId12" Type="http://schemas.openxmlformats.org/officeDocument/2006/relationships/image" Target="../media/image48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27.bin"/><Relationship Id="rId4" Type="http://schemas.openxmlformats.org/officeDocument/2006/relationships/image" Target="../media/image44.emf"/><Relationship Id="rId5" Type="http://schemas.openxmlformats.org/officeDocument/2006/relationships/oleObject" Target="../embeddings/oleObject28.bin"/><Relationship Id="rId6" Type="http://schemas.openxmlformats.org/officeDocument/2006/relationships/image" Target="../media/image45.emf"/><Relationship Id="rId7" Type="http://schemas.openxmlformats.org/officeDocument/2006/relationships/oleObject" Target="../embeddings/oleObject29.bin"/><Relationship Id="rId8" Type="http://schemas.openxmlformats.org/officeDocument/2006/relationships/image" Target="../media/image46.emf"/><Relationship Id="rId9" Type="http://schemas.openxmlformats.org/officeDocument/2006/relationships/oleObject" Target="../embeddings/oleObject30.bin"/><Relationship Id="rId10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4" Type="http://schemas.openxmlformats.org/officeDocument/2006/relationships/image" Target="../media/image49.emf"/><Relationship Id="rId5" Type="http://schemas.openxmlformats.org/officeDocument/2006/relationships/oleObject" Target="../embeddings/oleObject33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34.bin"/><Relationship Id="rId8" Type="http://schemas.openxmlformats.org/officeDocument/2006/relationships/image" Target="../media/image51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4" Type="http://schemas.openxmlformats.org/officeDocument/2006/relationships/image" Target="../media/image52.emf"/><Relationship Id="rId5" Type="http://schemas.openxmlformats.org/officeDocument/2006/relationships/oleObject" Target="../embeddings/oleObject36.bin"/><Relationship Id="rId6" Type="http://schemas.openxmlformats.org/officeDocument/2006/relationships/image" Target="../media/image53.emf"/><Relationship Id="rId7" Type="http://schemas.openxmlformats.org/officeDocument/2006/relationships/oleObject" Target="../embeddings/oleObject37.bin"/><Relationship Id="rId8" Type="http://schemas.openxmlformats.org/officeDocument/2006/relationships/image" Target="../media/image54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oleObject" Target="../embeddings/oleObject38.bin"/><Relationship Id="rId5" Type="http://schemas.openxmlformats.org/officeDocument/2006/relationships/image" Target="../media/image55.emf"/><Relationship Id="rId6" Type="http://schemas.openxmlformats.org/officeDocument/2006/relationships/oleObject" Target="../embeddings/oleObject39.bin"/><Relationship Id="rId7" Type="http://schemas.openxmlformats.org/officeDocument/2006/relationships/image" Target="../media/image56.emf"/><Relationship Id="rId8" Type="http://schemas.openxmlformats.org/officeDocument/2006/relationships/oleObject" Target="../embeddings/oleObject40.bin"/><Relationship Id="rId9" Type="http://schemas.openxmlformats.org/officeDocument/2006/relationships/image" Target="../media/image57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image" Target="../media/image57.e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59.emf"/><Relationship Id="rId7" Type="http://schemas.openxmlformats.org/officeDocument/2006/relationships/oleObject" Target="../embeddings/oleObject43.bin"/><Relationship Id="rId8" Type="http://schemas.openxmlformats.org/officeDocument/2006/relationships/oleObject" Target="../embeddings/oleObject44.bin"/><Relationship Id="rId9" Type="http://schemas.openxmlformats.org/officeDocument/2006/relationships/image" Target="../media/image60.emf"/><Relationship Id="rId10" Type="http://schemas.openxmlformats.org/officeDocument/2006/relationships/oleObject" Target="../embeddings/oleObject45.bin"/><Relationship Id="rId11" Type="http://schemas.openxmlformats.org/officeDocument/2006/relationships/oleObject" Target="../embeddings/oleObject46.bin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1.bin"/><Relationship Id="rId12" Type="http://schemas.openxmlformats.org/officeDocument/2006/relationships/oleObject" Target="../embeddings/oleObject52.bin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47.bin"/><Relationship Id="rId4" Type="http://schemas.openxmlformats.org/officeDocument/2006/relationships/image" Target="../media/image57.emf"/><Relationship Id="rId5" Type="http://schemas.openxmlformats.org/officeDocument/2006/relationships/oleObject" Target="../embeddings/oleObject48.bin"/><Relationship Id="rId6" Type="http://schemas.openxmlformats.org/officeDocument/2006/relationships/image" Target="../media/image59.emf"/><Relationship Id="rId7" Type="http://schemas.openxmlformats.org/officeDocument/2006/relationships/oleObject" Target="../embeddings/oleObject49.bin"/><Relationship Id="rId8" Type="http://schemas.openxmlformats.org/officeDocument/2006/relationships/oleObject" Target="../embeddings/oleObject50.bin"/><Relationship Id="rId9" Type="http://schemas.openxmlformats.org/officeDocument/2006/relationships/image" Target="../media/image60.emf"/><Relationship Id="rId10" Type="http://schemas.openxmlformats.org/officeDocument/2006/relationships/image" Target="../media/image31.jpg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7.bin"/><Relationship Id="rId12" Type="http://schemas.openxmlformats.org/officeDocument/2006/relationships/oleObject" Target="../embeddings/oleObject58.bin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53.bin"/><Relationship Id="rId4" Type="http://schemas.openxmlformats.org/officeDocument/2006/relationships/image" Target="../media/image57.emf"/><Relationship Id="rId5" Type="http://schemas.openxmlformats.org/officeDocument/2006/relationships/oleObject" Target="../embeddings/oleObject54.bin"/><Relationship Id="rId6" Type="http://schemas.openxmlformats.org/officeDocument/2006/relationships/image" Target="../media/image59.emf"/><Relationship Id="rId7" Type="http://schemas.openxmlformats.org/officeDocument/2006/relationships/oleObject" Target="../embeddings/oleObject55.bin"/><Relationship Id="rId8" Type="http://schemas.openxmlformats.org/officeDocument/2006/relationships/oleObject" Target="../embeddings/oleObject56.bin"/><Relationship Id="rId9" Type="http://schemas.openxmlformats.org/officeDocument/2006/relationships/image" Target="../media/image60.emf"/><Relationship Id="rId10" Type="http://schemas.openxmlformats.org/officeDocument/2006/relationships/image" Target="../media/image31.jpg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3.bin"/><Relationship Id="rId12" Type="http://schemas.openxmlformats.org/officeDocument/2006/relationships/image" Target="../media/image65.emf"/><Relationship Id="rId13" Type="http://schemas.openxmlformats.org/officeDocument/2006/relationships/oleObject" Target="../embeddings/oleObject64.bin"/><Relationship Id="rId14" Type="http://schemas.openxmlformats.org/officeDocument/2006/relationships/image" Target="../media/image66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59.bin"/><Relationship Id="rId4" Type="http://schemas.openxmlformats.org/officeDocument/2006/relationships/image" Target="../media/image61.emf"/><Relationship Id="rId5" Type="http://schemas.openxmlformats.org/officeDocument/2006/relationships/oleObject" Target="../embeddings/oleObject60.bin"/><Relationship Id="rId6" Type="http://schemas.openxmlformats.org/officeDocument/2006/relationships/image" Target="../media/image62.emf"/><Relationship Id="rId7" Type="http://schemas.openxmlformats.org/officeDocument/2006/relationships/oleObject" Target="../embeddings/oleObject61.bin"/><Relationship Id="rId8" Type="http://schemas.openxmlformats.org/officeDocument/2006/relationships/image" Target="../media/image63.emf"/><Relationship Id="rId9" Type="http://schemas.openxmlformats.org/officeDocument/2006/relationships/oleObject" Target="../embeddings/oleObject62.bin"/><Relationship Id="rId10" Type="http://schemas.openxmlformats.org/officeDocument/2006/relationships/image" Target="../media/image6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4" Type="http://schemas.openxmlformats.org/officeDocument/2006/relationships/image" Target="../media/image59.emf"/><Relationship Id="rId5" Type="http://schemas.openxmlformats.org/officeDocument/2006/relationships/oleObject" Target="../embeddings/oleObject66.bin"/><Relationship Id="rId6" Type="http://schemas.openxmlformats.org/officeDocument/2006/relationships/oleObject" Target="../embeddings/oleObject67.bin"/><Relationship Id="rId7" Type="http://schemas.openxmlformats.org/officeDocument/2006/relationships/image" Target="../media/image67.emf"/><Relationship Id="rId8" Type="http://schemas.openxmlformats.org/officeDocument/2006/relationships/oleObject" Target="../embeddings/oleObject68.bin"/><Relationship Id="rId9" Type="http://schemas.openxmlformats.org/officeDocument/2006/relationships/image" Target="../media/image68.emf"/><Relationship Id="rId10" Type="http://schemas.openxmlformats.org/officeDocument/2006/relationships/oleObject" Target="../embeddings/oleObject69.bin"/><Relationship Id="rId11" Type="http://schemas.openxmlformats.org/officeDocument/2006/relationships/image" Target="../media/image69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4" Type="http://schemas.openxmlformats.org/officeDocument/2006/relationships/image" Target="../media/image70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71.bin"/><Relationship Id="rId5" Type="http://schemas.openxmlformats.org/officeDocument/2006/relationships/image" Target="../media/image74.emf"/><Relationship Id="rId6" Type="http://schemas.openxmlformats.org/officeDocument/2006/relationships/oleObject" Target="../embeddings/oleObject72.bin"/><Relationship Id="rId7" Type="http://schemas.openxmlformats.org/officeDocument/2006/relationships/image" Target="../media/image75.emf"/><Relationship Id="rId8" Type="http://schemas.openxmlformats.org/officeDocument/2006/relationships/oleObject" Target="../embeddings/oleObject73.bin"/><Relationship Id="rId9" Type="http://schemas.openxmlformats.org/officeDocument/2006/relationships/image" Target="../media/image76.emf"/><Relationship Id="rId10" Type="http://schemas.openxmlformats.org/officeDocument/2006/relationships/oleObject" Target="../embeddings/oleObject74.bin"/><Relationship Id="rId11" Type="http://schemas.openxmlformats.org/officeDocument/2006/relationships/image" Target="../media/image77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9.emf"/><Relationship Id="rId12" Type="http://schemas.openxmlformats.org/officeDocument/2006/relationships/oleObject" Target="../embeddings/oleObject79.bin"/><Relationship Id="rId13" Type="http://schemas.openxmlformats.org/officeDocument/2006/relationships/image" Target="../media/image90.emf"/><Relationship Id="rId14" Type="http://schemas.openxmlformats.org/officeDocument/2006/relationships/oleObject" Target="../embeddings/oleObject80.bin"/><Relationship Id="rId15" Type="http://schemas.openxmlformats.org/officeDocument/2006/relationships/image" Target="../media/image91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75.bin"/><Relationship Id="rId5" Type="http://schemas.openxmlformats.org/officeDocument/2006/relationships/image" Target="../media/image86.emf"/><Relationship Id="rId6" Type="http://schemas.openxmlformats.org/officeDocument/2006/relationships/oleObject" Target="../embeddings/oleObject76.bin"/><Relationship Id="rId7" Type="http://schemas.openxmlformats.org/officeDocument/2006/relationships/image" Target="../media/image87.emf"/><Relationship Id="rId8" Type="http://schemas.openxmlformats.org/officeDocument/2006/relationships/oleObject" Target="../embeddings/oleObject77.bin"/><Relationship Id="rId9" Type="http://schemas.openxmlformats.org/officeDocument/2006/relationships/image" Target="../media/image88.emf"/><Relationship Id="rId10" Type="http://schemas.openxmlformats.org/officeDocument/2006/relationships/oleObject" Target="../embeddings/oleObject78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22691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/>
              <a:t>Computational Methods for the Interaction of Light and Matter 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287484"/>
            <a:ext cx="6400800" cy="1752600"/>
          </a:xfrm>
        </p:spPr>
        <p:txBody>
          <a:bodyPr/>
          <a:lstStyle/>
          <a:p>
            <a:r>
              <a:rPr lang="de-DE" dirty="0" smtClean="0"/>
              <a:t>G. Kanschat</a:t>
            </a:r>
          </a:p>
          <a:p>
            <a:r>
              <a:rPr lang="de-DE" sz="2400" dirty="0"/>
              <a:t>IWR, Uni Heidelberg</a:t>
            </a:r>
          </a:p>
          <a:p>
            <a:r>
              <a:rPr lang="de-DE" sz="2400" dirty="0"/>
              <a:t>&amp;</a:t>
            </a:r>
          </a:p>
          <a:p>
            <a:r>
              <a:rPr lang="de-DE" dirty="0" smtClean="0"/>
              <a:t>C.P. Dullemond</a:t>
            </a:r>
          </a:p>
          <a:p>
            <a:r>
              <a:rPr lang="de-DE" sz="2400" dirty="0" smtClean="0"/>
              <a:t>ZAH, Uni Heidelberg</a:t>
            </a:r>
            <a:endParaRPr lang="de-DE" sz="2400" dirty="0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2667000" y="2437340"/>
            <a:ext cx="979449" cy="104184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646449" y="1816553"/>
            <a:ext cx="664426" cy="166262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4294149" y="1812470"/>
            <a:ext cx="386575" cy="38432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646449" y="1812470"/>
            <a:ext cx="1034275" cy="37283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08299" y="1812470"/>
            <a:ext cx="448372" cy="37283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3156724" y="970156"/>
            <a:ext cx="51575" cy="1215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38" y="4371277"/>
            <a:ext cx="953155" cy="110397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1933015" y="2473182"/>
            <a:ext cx="733985" cy="231069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8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Theory of radiative transfer and the interaction of radiation and matter</a:t>
            </a:r>
          </a:p>
          <a:p>
            <a:pPr lvl="1"/>
            <a:r>
              <a:rPr lang="en-US"/>
              <a:t>Formal Transfer Equation</a:t>
            </a:r>
          </a:p>
          <a:p>
            <a:pPr lvl="1"/>
            <a:r>
              <a:rPr lang="en-US"/>
              <a:t>Scattering and absorption/emission by solid particles ("continuum transfer")</a:t>
            </a:r>
          </a:p>
          <a:p>
            <a:pPr lvl="1"/>
            <a:r>
              <a:rPr lang="en-US"/>
              <a:t>Quantum transitions in gaseous media </a:t>
            </a:r>
            <a:br>
              <a:rPr lang="en-US"/>
            </a:br>
            <a:r>
              <a:rPr lang="en-US"/>
              <a:t>("line transfer")</a:t>
            </a:r>
          </a:p>
          <a:p>
            <a:pPr lvl="1"/>
            <a:r>
              <a:rPr lang="en-US"/>
              <a:t>The difficulty of Radiative Transfer: Non-local interaction</a:t>
            </a:r>
          </a:p>
          <a:p>
            <a:pPr lvl="1"/>
            <a:r>
              <a:rPr lang="en-US"/>
              <a:t>Mathematical formalisms</a:t>
            </a:r>
          </a:p>
        </p:txBody>
      </p:sp>
    </p:spTree>
    <p:extLst>
      <p:ext uri="{BB962C8B-B14F-4D97-AF65-F5344CB8AC3E}">
        <p14:creationId xmlns:p14="http://schemas.microsoft.com/office/powerpoint/2010/main" val="19865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029" y="918288"/>
            <a:ext cx="8716005" cy="5647169"/>
          </a:xfrm>
        </p:spPr>
        <p:txBody>
          <a:bodyPr/>
          <a:lstStyle/>
          <a:p>
            <a:r>
              <a:rPr lang="en-US"/>
              <a:t>Numerical methods for solving this problem under various conditions:</a:t>
            </a:r>
          </a:p>
          <a:p>
            <a:pPr lvl="1"/>
            <a:r>
              <a:rPr lang="en-US" sz="2400"/>
              <a:t>Monte Carlo</a:t>
            </a:r>
          </a:p>
          <a:p>
            <a:pPr lvl="1"/>
            <a:r>
              <a:rPr lang="en-US" sz="2400"/>
              <a:t>Moment methods</a:t>
            </a:r>
          </a:p>
          <a:p>
            <a:pPr lvl="1"/>
            <a:r>
              <a:rPr lang="en-US" sz="2400"/>
              <a:t>Lambda Iteration</a:t>
            </a:r>
          </a:p>
          <a:p>
            <a:pPr lvl="1"/>
            <a:r>
              <a:rPr lang="en-US" sz="2400"/>
              <a:t>Short characteristics</a:t>
            </a:r>
          </a:p>
          <a:p>
            <a:pPr lvl="1"/>
            <a:r>
              <a:rPr lang="en-US" sz="2400"/>
              <a:t>Finite Volume, Discontinuous Galerkin schemes</a:t>
            </a:r>
          </a:p>
          <a:p>
            <a:r>
              <a:rPr lang="en-US"/>
              <a:t>Here is where YOU come in:</a:t>
            </a:r>
          </a:p>
          <a:p>
            <a:pPr lvl="1"/>
            <a:r>
              <a:rPr lang="en-US" sz="2400"/>
              <a:t>Bring your own laptop, with Python (with standard libs: numpy, matplotlib), C compiler, Fortran compiler</a:t>
            </a:r>
          </a:p>
          <a:p>
            <a:pPr lvl="1"/>
            <a:r>
              <a:rPr lang="en-US" sz="2400"/>
              <a:t>You will program your own mini-versions of these algorithms. </a:t>
            </a:r>
          </a:p>
          <a:p>
            <a:pPr lvl="1"/>
            <a:r>
              <a:rPr lang="en-US" sz="2400"/>
              <a:t>And you will learn to use the big codes, too.</a:t>
            </a:r>
          </a:p>
        </p:txBody>
      </p:sp>
    </p:spTree>
    <p:extLst>
      <p:ext uri="{BB962C8B-B14F-4D97-AF65-F5344CB8AC3E}">
        <p14:creationId xmlns:p14="http://schemas.microsoft.com/office/powerpoint/2010/main" val="138313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Applications:</a:t>
            </a:r>
          </a:p>
          <a:p>
            <a:pPr lvl="1"/>
            <a:r>
              <a:rPr lang="en-US"/>
              <a:t>Astrophysical objects</a:t>
            </a:r>
          </a:p>
          <a:p>
            <a:pPr lvl="1"/>
            <a:r>
              <a:rPr lang="en-US"/>
              <a:t>Atmospheres of planets</a:t>
            </a:r>
          </a:p>
        </p:txBody>
      </p:sp>
    </p:spTree>
    <p:extLst>
      <p:ext uri="{BB962C8B-B14F-4D97-AF65-F5344CB8AC3E}">
        <p14:creationId xmlns:p14="http://schemas.microsoft.com/office/powerpoint/2010/main" val="917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Have some experience with programming and plotting of data</a:t>
            </a:r>
          </a:p>
          <a:p>
            <a:endParaRPr lang="en-US"/>
          </a:p>
          <a:p>
            <a:r>
              <a:rPr lang="en-US"/>
              <a:t>Basic mathematics, basic physics, though we will recap most of it.</a:t>
            </a:r>
          </a:p>
        </p:txBody>
      </p:sp>
    </p:spTree>
    <p:extLst>
      <p:ext uri="{BB962C8B-B14F-4D97-AF65-F5344CB8AC3E}">
        <p14:creationId xmlns:p14="http://schemas.microsoft.com/office/powerpoint/2010/main" val="91165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Weekly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Wednesdays: 2 hours from 11:15-13:00</a:t>
            </a:r>
          </a:p>
          <a:p>
            <a:pPr lvl="1"/>
            <a:r>
              <a:rPr lang="sk-SK"/>
              <a:t>INF 205 / SR C</a:t>
            </a:r>
            <a:endParaRPr lang="en-US"/>
          </a:p>
          <a:p>
            <a:pPr lvl="1"/>
            <a:endParaRPr lang="en-US"/>
          </a:p>
          <a:p>
            <a:r>
              <a:rPr lang="en-US"/>
              <a:t>Fridays: 1 hour from 12:15-13:00</a:t>
            </a:r>
          </a:p>
          <a:p>
            <a:pPr lvl="1"/>
            <a:r>
              <a:rPr lang="sk-SK"/>
              <a:t>INF 205 / SR </a:t>
            </a:r>
            <a:r>
              <a:rPr lang="sk-SK">
                <a:solidFill>
                  <a:srgbClr val="FF0000"/>
                </a:solidFill>
              </a:rPr>
              <a:t>B</a:t>
            </a:r>
            <a:r>
              <a:rPr lang="sk-SK"/>
              <a:t> (different room!)  </a:t>
            </a:r>
            <a:r>
              <a:rPr lang="sk-SK">
                <a:solidFill>
                  <a:srgbClr val="FF0000"/>
                </a:solidFill>
              </a:rPr>
              <a:t>Check...</a:t>
            </a:r>
          </a:p>
          <a:p>
            <a:pPr lvl="1"/>
            <a:endParaRPr lang="sk-SK"/>
          </a:p>
          <a:p>
            <a:pPr lvl="1"/>
            <a:r>
              <a:rPr lang="sk-SK">
                <a:solidFill>
                  <a:srgbClr val="C00000"/>
                </a:solidFill>
              </a:rPr>
              <a:t>(Discussion on time)</a:t>
            </a:r>
          </a:p>
        </p:txBody>
      </p:sp>
    </p:spTree>
    <p:extLst>
      <p:ext uri="{BB962C8B-B14F-4D97-AF65-F5344CB8AC3E}">
        <p14:creationId xmlns:p14="http://schemas.microsoft.com/office/powerpoint/2010/main" val="135805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Oral exam or project</a:t>
            </a:r>
          </a:p>
          <a:p>
            <a:r>
              <a:rPr lang="en-US"/>
              <a:t>Credit points (if exercises done): 6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7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Excellence Cluster STRUCTURES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50" y="1109546"/>
            <a:ext cx="53975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77376" y="2631688"/>
            <a:ext cx="2984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1187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129473" y="2598003"/>
            <a:ext cx="5490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800" dirty="0" smtClean="0"/>
              <a:t>How to describe light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183547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Measuring radiation</a:t>
            </a:r>
            <a:endParaRPr lang="de-DE" dirty="0"/>
          </a:p>
        </p:txBody>
      </p:sp>
      <p:pic>
        <p:nvPicPr>
          <p:cNvPr id="3" name="Bild 2" descr="Screen Shot 2012-09-29 at 12.51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700808"/>
            <a:ext cx="4885639" cy="4054624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3968" y="1268760"/>
            <a:ext cx="370672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Radiation flux:</a:t>
            </a:r>
          </a:p>
          <a:p>
            <a:endParaRPr lang="de-DE" sz="2800" dirty="0"/>
          </a:p>
          <a:p>
            <a:r>
              <a:rPr lang="de-DE" sz="2800" dirty="0" smtClean="0"/>
              <a:t>Energy increase per unit</a:t>
            </a:r>
          </a:p>
          <a:p>
            <a:r>
              <a:rPr lang="de-DE" sz="2800" dirty="0"/>
              <a:t>surface and time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r>
              <a:rPr lang="de-DE" sz="2800" dirty="0" smtClean="0"/>
              <a:t>Important: Must start </a:t>
            </a:r>
          </a:p>
          <a:p>
            <a:r>
              <a:rPr lang="de-DE" sz="2800" dirty="0"/>
              <a:t>with very cold cavity.</a:t>
            </a:r>
            <a:endParaRPr lang="de-DE" sz="2800" dirty="0" smtClean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859631"/>
              </p:ext>
            </p:extLst>
          </p:nvPr>
        </p:nvGraphicFramePr>
        <p:xfrm>
          <a:off x="935038" y="3477132"/>
          <a:ext cx="1500187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Formel" r:id="rId4" imgW="812800" imgH="393700" progId="Equation.3">
                  <p:embed/>
                </p:oleObj>
              </mc:Choice>
              <mc:Fallback>
                <p:oleObj name="Formel" r:id="rId4" imgW="812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477132"/>
                        <a:ext cx="1500187" cy="725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87563" y="1123841"/>
            <a:ext cx="36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CAREFUL: Just a thought experiment</a:t>
            </a:r>
          </a:p>
        </p:txBody>
      </p:sp>
    </p:spTree>
    <p:extLst>
      <p:ext uri="{BB962C8B-B14F-4D97-AF65-F5344CB8AC3E}">
        <p14:creationId xmlns:p14="http://schemas.microsoft.com/office/powerpoint/2010/main" val="26044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233" y="274638"/>
            <a:ext cx="8474927" cy="603510"/>
          </a:xfrm>
        </p:spPr>
        <p:txBody>
          <a:bodyPr>
            <a:noAutofit/>
          </a:bodyPr>
          <a:lstStyle/>
          <a:p>
            <a:r>
              <a:rPr lang="en-US" sz="3600"/>
              <a:t>Where does radiation interact with matter?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15" y="1066676"/>
            <a:ext cx="8329961" cy="54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7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Measuring radiation</a:t>
            </a:r>
            <a:endParaRPr lang="de-DE" dirty="0"/>
          </a:p>
        </p:txBody>
      </p:sp>
      <p:cxnSp>
        <p:nvCxnSpPr>
          <p:cNvPr id="4" name="Gerade Verbindung mit Pfeil 3"/>
          <p:cNvCxnSpPr/>
          <p:nvPr/>
        </p:nvCxnSpPr>
        <p:spPr>
          <a:xfrm flipV="1">
            <a:off x="3923928" y="1988840"/>
            <a:ext cx="0" cy="34082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3923928" y="5373216"/>
            <a:ext cx="49601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8100392" y="536392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Time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 rot="16200000">
            <a:off x="2950502" y="2712172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Temperature</a:t>
            </a:r>
            <a:endParaRPr lang="de-DE" dirty="0"/>
          </a:p>
        </p:txBody>
      </p:sp>
      <p:cxnSp>
        <p:nvCxnSpPr>
          <p:cNvPr id="11" name="Gerade Verbindung 10"/>
          <p:cNvCxnSpPr/>
          <p:nvPr/>
        </p:nvCxnSpPr>
        <p:spPr>
          <a:xfrm flipV="1">
            <a:off x="3943424" y="1988840"/>
            <a:ext cx="1852712" cy="29387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 11" descr="Screen Shot 2012-09-29 at 13.30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376" y="2861940"/>
            <a:ext cx="425512" cy="1071116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251520" y="1128801"/>
            <a:ext cx="28083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The increase of temperature per unit of time is an indication of how much radiation passes through the pupil.</a:t>
            </a:r>
            <a:endParaRPr lang="de-DE" sz="2000" dirty="0" smtClean="0"/>
          </a:p>
          <a:p>
            <a:endParaRPr lang="de-DE" sz="2000" dirty="0"/>
          </a:p>
          <a:p>
            <a:r>
              <a:rPr lang="de-DE" sz="2000" dirty="0"/>
              <a:t>The conversion factor between dT/dt into Flux depends on the details of the instrument.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87563" y="1123841"/>
            <a:ext cx="36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CAREFUL: Just a thought experiment</a:t>
            </a:r>
          </a:p>
        </p:txBody>
      </p:sp>
    </p:spTree>
    <p:extLst>
      <p:ext uri="{BB962C8B-B14F-4D97-AF65-F5344CB8AC3E}">
        <p14:creationId xmlns:p14="http://schemas.microsoft.com/office/powerpoint/2010/main" val="17377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Measuring radiation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251520" y="1128801"/>
            <a:ext cx="288032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You have to start with a very cold cavity, otherwise the temperature starts to saturate. </a:t>
            </a:r>
          </a:p>
          <a:p>
            <a:endParaRPr lang="de-DE" sz="2000" dirty="0"/>
          </a:p>
          <a:p>
            <a:r>
              <a:rPr lang="de-DE" sz="2000" dirty="0"/>
              <a:t>The cavity will start to radiate itself, and eventually as much radiation escapes through the pupil as enters through it. We then reach saturation.</a:t>
            </a:r>
          </a:p>
          <a:p>
            <a:endParaRPr lang="de-DE" sz="2000" dirty="0"/>
          </a:p>
          <a:p>
            <a:r>
              <a:rPr lang="de-DE" sz="2000" dirty="0"/>
              <a:t>This is a fundamental physical effect! Cannot be avoided.</a:t>
            </a:r>
          </a:p>
        </p:txBody>
      </p:sp>
      <p:pic>
        <p:nvPicPr>
          <p:cNvPr id="15" name="Bild 14" descr="Screen Shot 2012-09-29 at 12.51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700808"/>
            <a:ext cx="4885639" cy="4054624"/>
          </a:xfrm>
          <a:prstGeom prst="rect">
            <a:avLst/>
          </a:prstGeom>
        </p:spPr>
      </p:pic>
      <p:cxnSp>
        <p:nvCxnSpPr>
          <p:cNvPr id="6" name="Gerade Verbindung mit Pfeil 5"/>
          <p:cNvCxnSpPr/>
          <p:nvPr/>
        </p:nvCxnSpPr>
        <p:spPr>
          <a:xfrm flipH="1" flipV="1">
            <a:off x="3995936" y="2420888"/>
            <a:ext cx="2808312" cy="30243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>
            <a:off x="3995936" y="3212976"/>
            <a:ext cx="4536504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H="1">
            <a:off x="3995936" y="1988840"/>
            <a:ext cx="3960440" cy="25202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Measuring radiation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251520" y="1128801"/>
            <a:ext cx="2880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The saturation temperature is exactly defined by physics:</a:t>
            </a:r>
          </a:p>
        </p:txBody>
      </p:sp>
      <p:graphicFrame>
        <p:nvGraphicFramePr>
          <p:cNvPr id="10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894696"/>
              </p:ext>
            </p:extLst>
          </p:nvPr>
        </p:nvGraphicFramePr>
        <p:xfrm>
          <a:off x="566534" y="2690559"/>
          <a:ext cx="19685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3" name="Formel" r:id="rId3" imgW="1066800" imgH="508000" progId="Equation.3">
                  <p:embed/>
                </p:oleObj>
              </mc:Choice>
              <mc:Fallback>
                <p:oleObj name="Formel" r:id="rId3" imgW="10668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534" y="2690559"/>
                        <a:ext cx="1968500" cy="938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95845"/>
              </p:ext>
            </p:extLst>
          </p:nvPr>
        </p:nvGraphicFramePr>
        <p:xfrm>
          <a:off x="324178" y="4279940"/>
          <a:ext cx="2859088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4" name="Formel" r:id="rId5" imgW="1549400" imgH="393700" progId="Equation.3">
                  <p:embed/>
                </p:oleObj>
              </mc:Choice>
              <mc:Fallback>
                <p:oleObj name="Formel" r:id="rId5" imgW="1549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178" y="4279940"/>
                        <a:ext cx="2859088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feld 2"/>
          <p:cNvSpPr txBox="1"/>
          <p:nvPr/>
        </p:nvSpPr>
        <p:spPr>
          <a:xfrm>
            <a:off x="787652" y="5223090"/>
            <a:ext cx="1932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(Stefan-Boltzmann</a:t>
            </a:r>
          </a:p>
          <a:p>
            <a:r>
              <a:rPr lang="de-DE" dirty="0" smtClean="0"/>
              <a:t>Konstante)</a:t>
            </a:r>
            <a:endParaRPr lang="de-DE" dirty="0"/>
          </a:p>
        </p:txBody>
      </p:sp>
      <p:cxnSp>
        <p:nvCxnSpPr>
          <p:cNvPr id="13" name="Gerade Verbindung mit Pfeil 3"/>
          <p:cNvCxnSpPr/>
          <p:nvPr/>
        </p:nvCxnSpPr>
        <p:spPr>
          <a:xfrm flipV="1">
            <a:off x="3923928" y="1988840"/>
            <a:ext cx="0" cy="34082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4"/>
          <p:cNvCxnSpPr/>
          <p:nvPr/>
        </p:nvCxnSpPr>
        <p:spPr>
          <a:xfrm>
            <a:off x="3923928" y="5373216"/>
            <a:ext cx="49601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6"/>
          <p:cNvSpPr txBox="1"/>
          <p:nvPr/>
        </p:nvSpPr>
        <p:spPr>
          <a:xfrm>
            <a:off x="8100392" y="536392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Time</a:t>
            </a:r>
            <a:endParaRPr lang="de-DE" dirty="0"/>
          </a:p>
        </p:txBody>
      </p:sp>
      <p:sp>
        <p:nvSpPr>
          <p:cNvPr id="20" name="Textfeld 7"/>
          <p:cNvSpPr txBox="1"/>
          <p:nvPr/>
        </p:nvSpPr>
        <p:spPr>
          <a:xfrm rot="16200000">
            <a:off x="2950502" y="2712172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Temperature</a:t>
            </a:r>
            <a:endParaRPr lang="de-DE" dirty="0"/>
          </a:p>
        </p:txBody>
      </p:sp>
      <p:sp>
        <p:nvSpPr>
          <p:cNvPr id="21" name="Freihandform 8"/>
          <p:cNvSpPr/>
          <p:nvPr/>
        </p:nvSpPr>
        <p:spPr>
          <a:xfrm>
            <a:off x="3943424" y="2374900"/>
            <a:ext cx="4445000" cy="2552700"/>
          </a:xfrm>
          <a:custGeom>
            <a:avLst/>
            <a:gdLst>
              <a:gd name="connsiteX0" fmla="*/ 0 w 4445000"/>
              <a:gd name="connsiteY0" fmla="*/ 2552700 h 2552700"/>
              <a:gd name="connsiteX1" fmla="*/ 1828800 w 4445000"/>
              <a:gd name="connsiteY1" fmla="*/ 457200 h 2552700"/>
              <a:gd name="connsiteX2" fmla="*/ 4445000 w 4445000"/>
              <a:gd name="connsiteY2" fmla="*/ 0 h 25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5000" h="2552700">
                <a:moveTo>
                  <a:pt x="0" y="2552700"/>
                </a:moveTo>
                <a:cubicBezTo>
                  <a:pt x="543983" y="1717675"/>
                  <a:pt x="1087967" y="882650"/>
                  <a:pt x="1828800" y="457200"/>
                </a:cubicBezTo>
                <a:cubicBezTo>
                  <a:pt x="2569633" y="31750"/>
                  <a:pt x="4445000" y="0"/>
                  <a:pt x="4445000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10"/>
          <p:cNvCxnSpPr>
            <a:stCxn id="24" idx="0"/>
          </p:cNvCxnSpPr>
          <p:nvPr/>
        </p:nvCxnSpPr>
        <p:spPr>
          <a:xfrm flipV="1">
            <a:off x="3943424" y="1988840"/>
            <a:ext cx="1852712" cy="29387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Bild 11" descr="Screen Shot 2012-09-29 at 13.30.0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376" y="2861940"/>
            <a:ext cx="425512" cy="1071116"/>
          </a:xfrm>
          <a:prstGeom prst="rect">
            <a:avLst/>
          </a:prstGeom>
        </p:spPr>
      </p:pic>
      <p:cxnSp>
        <p:nvCxnSpPr>
          <p:cNvPr id="24" name="Gerade Verbindung 12"/>
          <p:cNvCxnSpPr/>
          <p:nvPr/>
        </p:nvCxnSpPr>
        <p:spPr>
          <a:xfrm>
            <a:off x="3943424" y="2302272"/>
            <a:ext cx="4445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5"/>
          <p:cNvSpPr txBox="1"/>
          <p:nvPr/>
        </p:nvSpPr>
        <p:spPr>
          <a:xfrm>
            <a:off x="6228184" y="1930400"/>
            <a:ext cx="2395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Saturation temperature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205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Blackbody radiation</a:t>
            </a:r>
            <a:endParaRPr lang="de-DE" sz="3600" dirty="0"/>
          </a:p>
        </p:txBody>
      </p:sp>
      <p:pic>
        <p:nvPicPr>
          <p:cNvPr id="3" name="Bild 2" descr="Screen Shot 2012-09-29 at 12.51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700808"/>
            <a:ext cx="4885639" cy="405462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292080" y="2039640"/>
            <a:ext cx="3168352" cy="3333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3995936" y="2060848"/>
            <a:ext cx="1080120" cy="3333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4788024" y="3462908"/>
            <a:ext cx="864096" cy="432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 flipH="1" flipV="1">
            <a:off x="3995936" y="2420888"/>
            <a:ext cx="2808312" cy="30243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 flipH="1">
            <a:off x="3995936" y="3212976"/>
            <a:ext cx="4536504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 flipH="1">
            <a:off x="3995936" y="1988840"/>
            <a:ext cx="3960440" cy="25202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251520" y="1128801"/>
            <a:ext cx="331236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Apparently the walls of the cavity produce a well-defined radiation field:</a:t>
            </a:r>
          </a:p>
          <a:p>
            <a:endParaRPr lang="de-DE" sz="2000" dirty="0"/>
          </a:p>
          <a:p>
            <a:r>
              <a:rPr lang="de-DE" sz="2000" dirty="0" smtClean="0"/>
              <a:t>When you look through the pupil you see exactly the following flux:</a:t>
            </a:r>
          </a:p>
          <a:p>
            <a:endParaRPr lang="de-DE" sz="2000" dirty="0"/>
          </a:p>
          <a:p>
            <a:endParaRPr lang="de-DE" sz="2000" dirty="0" smtClean="0"/>
          </a:p>
          <a:p>
            <a:endParaRPr lang="de-DE" sz="2000" dirty="0"/>
          </a:p>
          <a:p>
            <a:r>
              <a:rPr lang="de-DE" sz="2000" dirty="0" smtClean="0"/>
              <a:t>This follows direction from quantum thermodynamics</a:t>
            </a:r>
          </a:p>
          <a:p>
            <a:endParaRPr lang="de-DE" sz="2000" dirty="0"/>
          </a:p>
          <a:p>
            <a:r>
              <a:rPr lang="de-DE" sz="2000" dirty="0" smtClean="0"/>
              <a:t>The perfect cavity is called a "blackbody", and the radiation field emerging from it "blackbody radiation". </a:t>
            </a:r>
            <a:endParaRPr lang="de-DE" sz="2000" dirty="0"/>
          </a:p>
        </p:txBody>
      </p:sp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317025"/>
              </p:ext>
            </p:extLst>
          </p:nvPr>
        </p:nvGraphicFramePr>
        <p:xfrm>
          <a:off x="1085850" y="3593424"/>
          <a:ext cx="11953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Formel" r:id="rId4" imgW="647700" imgH="241300" progId="Equation.3">
                  <p:embed/>
                </p:oleObj>
              </mc:Choice>
              <mc:Fallback>
                <p:oleObj name="Formel" r:id="rId4" imgW="647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5850" y="3593424"/>
                        <a:ext cx="1195388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33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Wavelength, frequency</a:t>
            </a:r>
            <a:endParaRPr lang="de-DE" dirty="0"/>
          </a:p>
        </p:txBody>
      </p:sp>
      <p:pic>
        <p:nvPicPr>
          <p:cNvPr id="3" name="Bild 2" descr="spectrum_merg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59180"/>
            <a:ext cx="8316416" cy="1353796"/>
          </a:xfrm>
          <a:prstGeom prst="rect">
            <a:avLst/>
          </a:prstGeom>
        </p:spPr>
      </p:pic>
      <p:cxnSp>
        <p:nvCxnSpPr>
          <p:cNvPr id="5" name="Gerade Verbindung mit Pfeil 4"/>
          <p:cNvCxnSpPr/>
          <p:nvPr/>
        </p:nvCxnSpPr>
        <p:spPr>
          <a:xfrm>
            <a:off x="2411760" y="3429000"/>
            <a:ext cx="41044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3491880" y="3429000"/>
            <a:ext cx="251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Wavelength </a:t>
            </a:r>
            <a:r>
              <a:rPr lang="de-DE" sz="2400" dirty="0" err="1" smtClean="0"/>
              <a:t>λ</a:t>
            </a:r>
            <a:r>
              <a:rPr lang="de-DE" sz="2400" dirty="0" smtClean="0"/>
              <a:t> [cm]</a:t>
            </a:r>
            <a:endParaRPr lang="de-DE" sz="2400" dirty="0"/>
          </a:p>
        </p:txBody>
      </p:sp>
      <p:sp>
        <p:nvSpPr>
          <p:cNvPr id="7" name="Textfeld 6"/>
          <p:cNvSpPr txBox="1"/>
          <p:nvPr/>
        </p:nvSpPr>
        <p:spPr>
          <a:xfrm>
            <a:off x="3666076" y="1095127"/>
            <a:ext cx="213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Frequeny </a:t>
            </a:r>
            <a:r>
              <a:rPr lang="de-DE" sz="2400" dirty="0" err="1" smtClean="0"/>
              <a:t>ν</a:t>
            </a:r>
            <a:r>
              <a:rPr lang="de-DE" sz="2400" dirty="0" smtClean="0"/>
              <a:t> [Hz]</a:t>
            </a:r>
            <a:endParaRPr lang="de-DE" sz="2400" dirty="0"/>
          </a:p>
        </p:txBody>
      </p:sp>
      <p:cxnSp>
        <p:nvCxnSpPr>
          <p:cNvPr id="8" name="Gerade Verbindung mit Pfeil 7"/>
          <p:cNvCxnSpPr/>
          <p:nvPr/>
        </p:nvCxnSpPr>
        <p:spPr>
          <a:xfrm flipH="1">
            <a:off x="2411760" y="1628800"/>
            <a:ext cx="41044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kt 11"/>
          <p:cNvGraphicFramePr>
            <a:graphicFrameLocks noChangeAspect="1"/>
          </p:cNvGraphicFramePr>
          <p:nvPr>
            <p:extLst/>
          </p:nvPr>
        </p:nvGraphicFramePr>
        <p:xfrm>
          <a:off x="971600" y="4077072"/>
          <a:ext cx="1152128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" name="Formel" r:id="rId4" imgW="393700" imgH="393700" progId="Equation.3">
                  <p:embed/>
                </p:oleObj>
              </mc:Choice>
              <mc:Fallback>
                <p:oleObj name="Formel" r:id="rId4" imgW="393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600" y="4077072"/>
                        <a:ext cx="1152128" cy="1152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/>
          </p:nvPr>
        </p:nvGraphicFramePr>
        <p:xfrm>
          <a:off x="4088209" y="4318000"/>
          <a:ext cx="394017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" name="Formel" r:id="rId6" imgW="1346200" imgH="228600" progId="Equation.3">
                  <p:embed/>
                </p:oleObj>
              </mc:Choice>
              <mc:Fallback>
                <p:oleObj name="Formel" r:id="rId6" imgW="1346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88209" y="4318000"/>
                        <a:ext cx="3940175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694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000" dirty="0" smtClean="0"/>
              <a:t>Spectrum: Flux per unit wavelength</a:t>
            </a:r>
            <a:endParaRPr lang="de-DE" sz="4000" dirty="0"/>
          </a:p>
        </p:txBody>
      </p:sp>
      <p:pic>
        <p:nvPicPr>
          <p:cNvPr id="3" name="Bild 2" descr="spectrum_merg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59180"/>
            <a:ext cx="8316416" cy="1353796"/>
          </a:xfrm>
          <a:prstGeom prst="rect">
            <a:avLst/>
          </a:prstGeom>
        </p:spPr>
      </p:pic>
      <p:cxnSp>
        <p:nvCxnSpPr>
          <p:cNvPr id="5" name="Gerade Verbindung mit Pfeil 4"/>
          <p:cNvCxnSpPr/>
          <p:nvPr/>
        </p:nvCxnSpPr>
        <p:spPr>
          <a:xfrm>
            <a:off x="4427984" y="3429000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4154429" y="3659832"/>
            <a:ext cx="11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dλ</a:t>
            </a:r>
            <a:r>
              <a:rPr lang="de-DE" sz="2400" dirty="0" smtClean="0"/>
              <a:t> [cm]</a:t>
            </a:r>
            <a:endParaRPr lang="de-DE" sz="2400" dirty="0"/>
          </a:p>
        </p:txBody>
      </p:sp>
      <p:graphicFrame>
        <p:nvGraphicFramePr>
          <p:cNvPr id="12" name="Objekt 11"/>
          <p:cNvGraphicFramePr>
            <a:graphicFrameLocks noChangeAspect="1"/>
          </p:cNvGraphicFramePr>
          <p:nvPr>
            <p:extLst/>
          </p:nvPr>
        </p:nvGraphicFramePr>
        <p:xfrm>
          <a:off x="1029171" y="4364707"/>
          <a:ext cx="1598613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3" name="Formel" r:id="rId4" imgW="546100" imgH="393700" progId="Equation.3">
                  <p:embed/>
                </p:oleObj>
              </mc:Choice>
              <mc:Fallback>
                <p:oleObj name="Formel" r:id="rId4" imgW="546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9171" y="4364707"/>
                        <a:ext cx="1598613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/>
          <p:cNvSpPr/>
          <p:nvPr/>
        </p:nvSpPr>
        <p:spPr>
          <a:xfrm>
            <a:off x="4427984" y="1552476"/>
            <a:ext cx="288032" cy="201622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/>
          <p:nvPr/>
        </p:nvCxnSpPr>
        <p:spPr>
          <a:xfrm>
            <a:off x="395536" y="3429000"/>
            <a:ext cx="403244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941521" y="3687415"/>
            <a:ext cx="974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λ</a:t>
            </a:r>
            <a:r>
              <a:rPr lang="de-DE" sz="2400" dirty="0" smtClean="0"/>
              <a:t> [cm]</a:t>
            </a:r>
            <a:endParaRPr lang="de-DE" sz="2400" dirty="0"/>
          </a:p>
        </p:txBody>
      </p:sp>
      <p:graphicFrame>
        <p:nvGraphicFramePr>
          <p:cNvPr id="16" name="Objekt 15"/>
          <p:cNvGraphicFramePr>
            <a:graphicFrameLocks noChangeAspect="1"/>
          </p:cNvGraphicFramePr>
          <p:nvPr>
            <p:extLst/>
          </p:nvPr>
        </p:nvGraphicFramePr>
        <p:xfrm>
          <a:off x="5290269" y="4476750"/>
          <a:ext cx="2378075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name="Formel" r:id="rId6" imgW="812800" imgH="317500" progId="Equation.3">
                  <p:embed/>
                </p:oleObj>
              </mc:Choice>
              <mc:Fallback>
                <p:oleObj name="Formel" r:id="rId6" imgW="8128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0269" y="4476750"/>
                        <a:ext cx="2378075" cy="928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251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000" dirty="0"/>
              <a:t>Spectrum: Flux per unit wavelength</a:t>
            </a:r>
            <a:endParaRPr lang="de-DE" sz="4000" dirty="0"/>
          </a:p>
        </p:txBody>
      </p:sp>
      <p:pic>
        <p:nvPicPr>
          <p:cNvPr id="3" name="Bild 2" descr="spectrum_merg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59180"/>
            <a:ext cx="8316416" cy="1353796"/>
          </a:xfrm>
          <a:prstGeom prst="rect">
            <a:avLst/>
          </a:prstGeom>
        </p:spPr>
      </p:pic>
      <p:cxnSp>
        <p:nvCxnSpPr>
          <p:cNvPr id="5" name="Gerade Verbindung mit Pfeil 4"/>
          <p:cNvCxnSpPr/>
          <p:nvPr/>
        </p:nvCxnSpPr>
        <p:spPr>
          <a:xfrm>
            <a:off x="4427984" y="1700808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4139952" y="980728"/>
            <a:ext cx="1056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dν</a:t>
            </a:r>
            <a:r>
              <a:rPr lang="de-DE" sz="2400" dirty="0" smtClean="0"/>
              <a:t> [Hz]</a:t>
            </a:r>
            <a:endParaRPr lang="de-DE" sz="2400" dirty="0"/>
          </a:p>
        </p:txBody>
      </p:sp>
      <p:graphicFrame>
        <p:nvGraphicFramePr>
          <p:cNvPr id="12" name="Objekt 11"/>
          <p:cNvGraphicFramePr>
            <a:graphicFrameLocks noChangeAspect="1"/>
          </p:cNvGraphicFramePr>
          <p:nvPr>
            <p:extLst/>
          </p:nvPr>
        </p:nvGraphicFramePr>
        <p:xfrm>
          <a:off x="1029171" y="4364707"/>
          <a:ext cx="1598613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" name="Formel" r:id="rId4" imgW="546100" imgH="393700" progId="Equation.3">
                  <p:embed/>
                </p:oleObj>
              </mc:Choice>
              <mc:Fallback>
                <p:oleObj name="Formel" r:id="rId4" imgW="546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9171" y="4364707"/>
                        <a:ext cx="1598613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/>
          <p:cNvSpPr/>
          <p:nvPr/>
        </p:nvSpPr>
        <p:spPr>
          <a:xfrm>
            <a:off x="4427984" y="1552476"/>
            <a:ext cx="288032" cy="201622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6" name="Objekt 15"/>
          <p:cNvGraphicFramePr>
            <a:graphicFrameLocks noChangeAspect="1"/>
          </p:cNvGraphicFramePr>
          <p:nvPr>
            <p:extLst/>
          </p:nvPr>
        </p:nvGraphicFramePr>
        <p:xfrm>
          <a:off x="5294313" y="4475212"/>
          <a:ext cx="2341562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8" name="Formel" r:id="rId6" imgW="800100" imgH="317500" progId="Equation.3">
                  <p:embed/>
                </p:oleObj>
              </mc:Choice>
              <mc:Fallback>
                <p:oleObj name="Formel" r:id="rId6" imgW="8001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4313" y="4475212"/>
                        <a:ext cx="2341562" cy="928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feld 10"/>
          <p:cNvSpPr txBox="1"/>
          <p:nvPr/>
        </p:nvSpPr>
        <p:spPr>
          <a:xfrm>
            <a:off x="6341850" y="951111"/>
            <a:ext cx="894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ν</a:t>
            </a:r>
            <a:r>
              <a:rPr lang="de-DE" sz="2400" dirty="0" smtClean="0"/>
              <a:t> [Hz]</a:t>
            </a:r>
            <a:endParaRPr lang="de-DE" sz="2400" dirty="0"/>
          </a:p>
        </p:txBody>
      </p:sp>
      <p:cxnSp>
        <p:nvCxnSpPr>
          <p:cNvPr id="13" name="Gerade Verbindung mit Pfeil 12"/>
          <p:cNvCxnSpPr/>
          <p:nvPr/>
        </p:nvCxnSpPr>
        <p:spPr>
          <a:xfrm flipH="1">
            <a:off x="4716016" y="1700808"/>
            <a:ext cx="399593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31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One can use both, but be careful...</a:t>
            </a:r>
            <a:endParaRPr lang="de-DE" dirty="0"/>
          </a:p>
        </p:txBody>
      </p:sp>
      <p:pic>
        <p:nvPicPr>
          <p:cNvPr id="3" name="Bild 2" descr="spectrum_merg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59180"/>
            <a:ext cx="8316416" cy="1353796"/>
          </a:xfrm>
          <a:prstGeom prst="rect">
            <a:avLst/>
          </a:prstGeom>
        </p:spPr>
      </p:pic>
      <p:cxnSp>
        <p:nvCxnSpPr>
          <p:cNvPr id="5" name="Gerade Verbindung mit Pfeil 4"/>
          <p:cNvCxnSpPr/>
          <p:nvPr/>
        </p:nvCxnSpPr>
        <p:spPr>
          <a:xfrm>
            <a:off x="4427984" y="1700808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4139952" y="980728"/>
            <a:ext cx="1056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dν</a:t>
            </a:r>
            <a:r>
              <a:rPr lang="de-DE" sz="2400" dirty="0" smtClean="0"/>
              <a:t> [Hz]</a:t>
            </a:r>
            <a:endParaRPr lang="de-DE" sz="2400" dirty="0"/>
          </a:p>
        </p:txBody>
      </p:sp>
      <p:graphicFrame>
        <p:nvGraphicFramePr>
          <p:cNvPr id="12" name="Objekt 11"/>
          <p:cNvGraphicFramePr>
            <a:graphicFrameLocks noChangeAspect="1"/>
          </p:cNvGraphicFramePr>
          <p:nvPr>
            <p:extLst/>
          </p:nvPr>
        </p:nvGraphicFramePr>
        <p:xfrm>
          <a:off x="5988893" y="4653136"/>
          <a:ext cx="18954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" name="Formel" r:id="rId4" imgW="647700" imgH="215900" progId="Equation.3">
                  <p:embed/>
                </p:oleObj>
              </mc:Choice>
              <mc:Fallback>
                <p:oleObj name="Formel" r:id="rId4" imgW="647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88893" y="4653136"/>
                        <a:ext cx="1895475" cy="6318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/>
          <p:cNvSpPr/>
          <p:nvPr/>
        </p:nvSpPr>
        <p:spPr>
          <a:xfrm>
            <a:off x="4427984" y="1552476"/>
            <a:ext cx="288032" cy="201622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6341850" y="951111"/>
            <a:ext cx="894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ν</a:t>
            </a:r>
            <a:r>
              <a:rPr lang="de-DE" sz="2400" dirty="0" smtClean="0"/>
              <a:t> [Hz]</a:t>
            </a:r>
            <a:endParaRPr lang="de-DE" sz="2400" dirty="0"/>
          </a:p>
        </p:txBody>
      </p:sp>
      <p:cxnSp>
        <p:nvCxnSpPr>
          <p:cNvPr id="13" name="Gerade Verbindung mit Pfeil 12"/>
          <p:cNvCxnSpPr/>
          <p:nvPr/>
        </p:nvCxnSpPr>
        <p:spPr>
          <a:xfrm flipH="1">
            <a:off x="4716016" y="1700808"/>
            <a:ext cx="399593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4427984" y="3429000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4154429" y="3659832"/>
            <a:ext cx="11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dλ</a:t>
            </a:r>
            <a:r>
              <a:rPr lang="de-DE" sz="2400" dirty="0" smtClean="0"/>
              <a:t> [cm]</a:t>
            </a:r>
            <a:endParaRPr lang="de-DE" sz="2400" dirty="0"/>
          </a:p>
        </p:txBody>
      </p:sp>
      <p:cxnSp>
        <p:nvCxnSpPr>
          <p:cNvPr id="17" name="Gerade Verbindung mit Pfeil 16"/>
          <p:cNvCxnSpPr/>
          <p:nvPr/>
        </p:nvCxnSpPr>
        <p:spPr>
          <a:xfrm>
            <a:off x="395536" y="3429000"/>
            <a:ext cx="403244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1941521" y="3687415"/>
            <a:ext cx="974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λ</a:t>
            </a:r>
            <a:r>
              <a:rPr lang="de-DE" sz="2400" dirty="0" smtClean="0"/>
              <a:t> [cm]</a:t>
            </a:r>
            <a:endParaRPr lang="de-DE" sz="2400" dirty="0"/>
          </a:p>
        </p:txBody>
      </p:sp>
      <p:graphicFrame>
        <p:nvGraphicFramePr>
          <p:cNvPr id="19" name="Objekt 18"/>
          <p:cNvGraphicFramePr>
            <a:graphicFrameLocks noChangeAspect="1"/>
          </p:cNvGraphicFramePr>
          <p:nvPr>
            <p:extLst/>
          </p:nvPr>
        </p:nvGraphicFramePr>
        <p:xfrm>
          <a:off x="1231900" y="4652963"/>
          <a:ext cx="13747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" name="Formel" r:id="rId6" imgW="469900" imgH="215900" progId="Equation.3">
                  <p:embed/>
                </p:oleObj>
              </mc:Choice>
              <mc:Fallback>
                <p:oleObj name="Formel" r:id="rId6" imgW="469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31900" y="4652963"/>
                        <a:ext cx="1374775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3987951" y="4653136"/>
            <a:ext cx="9440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/>
              <a:t>aber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4961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Spectrum of a blackbody</a:t>
            </a:r>
            <a:endParaRPr lang="de-DE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/>
          </p:nvPr>
        </p:nvGraphicFramePr>
        <p:xfrm>
          <a:off x="563340" y="1429023"/>
          <a:ext cx="1709737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7" name="Formel" r:id="rId3" imgW="584200" imgH="215900" progId="Equation.3">
                  <p:embed/>
                </p:oleObj>
              </mc:Choice>
              <mc:Fallback>
                <p:oleObj name="Formel" r:id="rId3" imgW="584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340" y="1429023"/>
                        <a:ext cx="1709737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/>
          <p:cNvGraphicFramePr>
            <a:graphicFrameLocks noChangeAspect="1"/>
          </p:cNvGraphicFramePr>
          <p:nvPr>
            <p:extLst/>
          </p:nvPr>
        </p:nvGraphicFramePr>
        <p:xfrm>
          <a:off x="669925" y="2708275"/>
          <a:ext cx="5018088" cy="133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8" name="Formel" r:id="rId5" imgW="1714500" imgH="457200" progId="Equation.3">
                  <p:embed/>
                </p:oleObj>
              </mc:Choice>
              <mc:Fallback>
                <p:oleObj name="Formel" r:id="rId5" imgW="1714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9925" y="2708275"/>
                        <a:ext cx="5018088" cy="1338263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2285909" y="4005064"/>
            <a:ext cx="1842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Planck-Function</a:t>
            </a:r>
            <a:endParaRPr lang="de-DE" sz="2000" dirty="0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/>
          </p:nvPr>
        </p:nvGraphicFramePr>
        <p:xfrm>
          <a:off x="611560" y="5062520"/>
          <a:ext cx="3120405" cy="497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9" name="Formel" r:id="rId7" imgW="1435100" imgH="228600" progId="Equation.3">
                  <p:embed/>
                </p:oleObj>
              </mc:Choice>
              <mc:Fallback>
                <p:oleObj name="Formel" r:id="rId7" imgW="1435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1560" y="5062520"/>
                        <a:ext cx="3120405" cy="497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/>
          </p:nvPr>
        </p:nvGraphicFramePr>
        <p:xfrm>
          <a:off x="539552" y="5754352"/>
          <a:ext cx="3162126" cy="48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0" name="Formel" r:id="rId9" imgW="1498600" imgH="228600" progId="Equation.3">
                  <p:embed/>
                </p:oleObj>
              </mc:Choice>
              <mc:Fallback>
                <p:oleObj name="Formel" r:id="rId9" imgW="1498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9552" y="5754352"/>
                        <a:ext cx="3162126" cy="48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4355976" y="5147900"/>
            <a:ext cx="165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Planck constant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4355976" y="5795972"/>
            <a:ext cx="205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Boltzmann constant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641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Spectrum of a blackbody</a:t>
            </a:r>
            <a:endParaRPr lang="de-DE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/>
          </p:nvPr>
        </p:nvGraphicFramePr>
        <p:xfrm>
          <a:off x="1820863" y="1125538"/>
          <a:ext cx="501967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8" name="Formel" r:id="rId3" imgW="1714500" imgH="457200" progId="Equation.3">
                  <p:embed/>
                </p:oleObj>
              </mc:Choice>
              <mc:Fallback>
                <p:oleObj name="Formel" r:id="rId3" imgW="1714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0863" y="1125538"/>
                        <a:ext cx="5019675" cy="133667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545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233" y="274638"/>
            <a:ext cx="8474927" cy="603510"/>
          </a:xfrm>
        </p:spPr>
        <p:txBody>
          <a:bodyPr>
            <a:noAutofit/>
          </a:bodyPr>
          <a:lstStyle/>
          <a:p>
            <a:r>
              <a:rPr lang="en-US" sz="3600"/>
              <a:t>Where does radiation interact with matter?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4" y="1081585"/>
            <a:ext cx="7950820" cy="534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4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Spectrum of a blackbody</a:t>
            </a:r>
            <a:endParaRPr lang="de-DE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/>
          </p:nvPr>
        </p:nvGraphicFramePr>
        <p:xfrm>
          <a:off x="1513756" y="1125538"/>
          <a:ext cx="538797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2" name="Formel" r:id="rId3" imgW="1841500" imgH="457200" progId="Equation.3">
                  <p:embed/>
                </p:oleObj>
              </mc:Choice>
              <mc:Fallback>
                <p:oleObj name="Formel" r:id="rId3" imgW="1841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3756" y="1125538"/>
                        <a:ext cx="5387975" cy="133667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uppierung 19"/>
          <p:cNvGrpSpPr/>
          <p:nvPr/>
        </p:nvGrpSpPr>
        <p:grpSpPr>
          <a:xfrm>
            <a:off x="251520" y="1124744"/>
            <a:ext cx="2448272" cy="3299594"/>
            <a:chOff x="251520" y="1124744"/>
            <a:chExt cx="2448272" cy="3299594"/>
          </a:xfrm>
        </p:grpSpPr>
        <p:sp>
          <p:nvSpPr>
            <p:cNvPr id="5" name="Rechteck 4"/>
            <p:cNvSpPr/>
            <p:nvPr/>
          </p:nvSpPr>
          <p:spPr>
            <a:xfrm>
              <a:off x="2411760" y="1124744"/>
              <a:ext cx="288032" cy="1336675"/>
            </a:xfrm>
            <a:prstGeom prst="rect">
              <a:avLst/>
            </a:prstGeom>
            <a:solidFill>
              <a:schemeClr val="accent4">
                <a:lumMod val="75000"/>
                <a:alpha val="2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 Verbindung 8"/>
            <p:cNvCxnSpPr/>
            <p:nvPr/>
          </p:nvCxnSpPr>
          <p:spPr>
            <a:xfrm flipH="1">
              <a:off x="1187624" y="2461419"/>
              <a:ext cx="1368152" cy="1039589"/>
            </a:xfrm>
            <a:prstGeom prst="line">
              <a:avLst/>
            </a:prstGeom>
            <a:ln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feld 9"/>
            <p:cNvSpPr txBox="1"/>
            <p:nvPr/>
          </p:nvSpPr>
          <p:spPr>
            <a:xfrm>
              <a:off x="251520" y="3501008"/>
              <a:ext cx="17216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One photon has 2 degrees of freedom</a:t>
              </a:r>
              <a:endParaRPr lang="de-DE" dirty="0"/>
            </a:p>
          </p:txBody>
        </p:sp>
      </p:grpSp>
      <p:grpSp>
        <p:nvGrpSpPr>
          <p:cNvPr id="21" name="Gruppierung 20"/>
          <p:cNvGrpSpPr/>
          <p:nvPr/>
        </p:nvGrpSpPr>
        <p:grpSpPr>
          <a:xfrm>
            <a:off x="2252216" y="1124744"/>
            <a:ext cx="1167656" cy="3299594"/>
            <a:chOff x="2252216" y="1124744"/>
            <a:chExt cx="1167656" cy="3299594"/>
          </a:xfrm>
        </p:grpSpPr>
        <p:sp>
          <p:nvSpPr>
            <p:cNvPr id="4" name="Rechteck 3"/>
            <p:cNvSpPr/>
            <p:nvPr/>
          </p:nvSpPr>
          <p:spPr>
            <a:xfrm>
              <a:off x="2699792" y="1124744"/>
              <a:ext cx="576064" cy="1336675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2252216" y="3501008"/>
              <a:ext cx="11676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Density of quantum states</a:t>
              </a:r>
              <a:endParaRPr lang="de-DE" dirty="0"/>
            </a:p>
          </p:txBody>
        </p:sp>
        <p:cxnSp>
          <p:nvCxnSpPr>
            <p:cNvPr id="14" name="Gerade Verbindung 13"/>
            <p:cNvCxnSpPr/>
            <p:nvPr/>
          </p:nvCxnSpPr>
          <p:spPr>
            <a:xfrm flipH="1">
              <a:off x="2699792" y="2461419"/>
              <a:ext cx="288032" cy="1039589"/>
            </a:xfrm>
            <a:prstGeom prst="line">
              <a:avLst/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ierung 21"/>
          <p:cNvGrpSpPr/>
          <p:nvPr/>
        </p:nvGrpSpPr>
        <p:grpSpPr>
          <a:xfrm>
            <a:off x="3275856" y="1124744"/>
            <a:ext cx="1728192" cy="3094603"/>
            <a:chOff x="3275856" y="1124744"/>
            <a:chExt cx="1728192" cy="3094603"/>
          </a:xfrm>
        </p:grpSpPr>
        <p:sp>
          <p:nvSpPr>
            <p:cNvPr id="6" name="Rechteck 5"/>
            <p:cNvSpPr/>
            <p:nvPr/>
          </p:nvSpPr>
          <p:spPr>
            <a:xfrm>
              <a:off x="3275856" y="1124744"/>
              <a:ext cx="504056" cy="1336675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3836392" y="3573016"/>
              <a:ext cx="11676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Photon energy</a:t>
              </a:r>
              <a:endParaRPr lang="de-DE" dirty="0"/>
            </a:p>
          </p:txBody>
        </p:sp>
        <p:cxnSp>
          <p:nvCxnSpPr>
            <p:cNvPr id="16" name="Gerade Verbindung 15"/>
            <p:cNvCxnSpPr/>
            <p:nvPr/>
          </p:nvCxnSpPr>
          <p:spPr>
            <a:xfrm>
              <a:off x="3491880" y="2461419"/>
              <a:ext cx="792088" cy="1111597"/>
            </a:xfrm>
            <a:prstGeom prst="line">
              <a:avLst/>
            </a:prstGeom>
            <a:ln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pierung 22"/>
          <p:cNvGrpSpPr/>
          <p:nvPr/>
        </p:nvGrpSpPr>
        <p:grpSpPr>
          <a:xfrm>
            <a:off x="3779912" y="1124744"/>
            <a:ext cx="4392488" cy="3096344"/>
            <a:chOff x="3779912" y="1124744"/>
            <a:chExt cx="4392488" cy="3096344"/>
          </a:xfrm>
        </p:grpSpPr>
        <p:sp>
          <p:nvSpPr>
            <p:cNvPr id="7" name="Rechteck 6"/>
            <p:cNvSpPr/>
            <p:nvPr/>
          </p:nvSpPr>
          <p:spPr>
            <a:xfrm>
              <a:off x="3779912" y="1124744"/>
              <a:ext cx="3121819" cy="1336675"/>
            </a:xfrm>
            <a:prstGeom prst="rect">
              <a:avLst/>
            </a:prstGeom>
            <a:solidFill>
              <a:schemeClr val="bg2">
                <a:lumMod val="50000"/>
                <a:alpha val="2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5508104" y="3574757"/>
              <a:ext cx="26642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Occupation number</a:t>
              </a:r>
              <a:r>
                <a:rPr lang="de-DE" dirty="0" smtClean="0"/>
                <a:t> (Quantum-Statistics)</a:t>
              </a:r>
              <a:endParaRPr lang="de-DE" dirty="0"/>
            </a:p>
          </p:txBody>
        </p:sp>
        <p:cxnSp>
          <p:nvCxnSpPr>
            <p:cNvPr id="18" name="Gerade Verbindung 17"/>
            <p:cNvCxnSpPr>
              <a:stCxn id="7" idx="2"/>
            </p:cNvCxnSpPr>
            <p:nvPr/>
          </p:nvCxnSpPr>
          <p:spPr>
            <a:xfrm>
              <a:off x="5340822" y="2461419"/>
              <a:ext cx="671338" cy="111159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uppierung 25"/>
          <p:cNvGrpSpPr/>
          <p:nvPr/>
        </p:nvGrpSpPr>
        <p:grpSpPr>
          <a:xfrm>
            <a:off x="466627" y="4627001"/>
            <a:ext cx="8137821" cy="1826334"/>
            <a:chOff x="466627" y="4627001"/>
            <a:chExt cx="8137821" cy="1826334"/>
          </a:xfrm>
        </p:grpSpPr>
        <p:sp>
          <p:nvSpPr>
            <p:cNvPr id="24" name="Textfeld 23"/>
            <p:cNvSpPr txBox="1"/>
            <p:nvPr/>
          </p:nvSpPr>
          <p:spPr>
            <a:xfrm>
              <a:off x="466627" y="4699009"/>
              <a:ext cx="6655027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This only works if one considers radiation as consisting of quantized</a:t>
              </a:r>
            </a:p>
            <a:p>
              <a:r>
                <a:rPr lang="de-DE" dirty="0"/>
                <a:t>energy units.</a:t>
              </a:r>
              <a:r>
                <a:rPr lang="de-DE" dirty="0" smtClean="0"/>
                <a:t> Max Planck discovered this in 1900 when he (as an act</a:t>
              </a:r>
            </a:p>
            <a:p>
              <a:r>
                <a:rPr lang="de-DE" dirty="0"/>
                <a:t>of desperation) tried to describe blackbody radiation with Boltzmann</a:t>
              </a:r>
            </a:p>
            <a:p>
              <a:r>
                <a:rPr lang="de-DE" dirty="0" smtClean="0"/>
                <a:t>statistics, even though initially he did not seriously believe in light </a:t>
              </a:r>
            </a:p>
            <a:p>
              <a:r>
                <a:rPr lang="de-DE" dirty="0"/>
                <a:t>quanta!</a:t>
              </a:r>
              <a:r>
                <a:rPr lang="de-DE" dirty="0" smtClean="0"/>
                <a:t> Without realizing it, he started the revolution of quantum </a:t>
              </a:r>
            </a:p>
            <a:p>
              <a:r>
                <a:rPr lang="de-DE" dirty="0"/>
                <a:t>mechanics.</a:t>
              </a:r>
              <a:endParaRPr lang="de-DE" dirty="0"/>
            </a:p>
          </p:txBody>
        </p:sp>
        <p:pic>
          <p:nvPicPr>
            <p:cNvPr id="25" name="Bild 24" descr="Max_Planck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1313" y="4627001"/>
              <a:ext cx="1283135" cy="1814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802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Spectrum of a blackbody</a:t>
            </a:r>
          </a:p>
        </p:txBody>
      </p:sp>
      <p:pic>
        <p:nvPicPr>
          <p:cNvPr id="4" name="Bild 3" descr="Screen Shot 2012-09-29 at 16.27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088"/>
            <a:ext cx="7056784" cy="5045600"/>
          </a:xfrm>
          <a:prstGeom prst="rect">
            <a:avLst/>
          </a:prstGeom>
        </p:spPr>
      </p:pic>
      <p:graphicFrame>
        <p:nvGraphicFramePr>
          <p:cNvPr id="3" name="Objekt 2"/>
          <p:cNvGraphicFramePr>
            <a:graphicFrameLocks noChangeAspect="1"/>
          </p:cNvGraphicFramePr>
          <p:nvPr>
            <p:extLst/>
          </p:nvPr>
        </p:nvGraphicFramePr>
        <p:xfrm>
          <a:off x="2860675" y="1003300"/>
          <a:ext cx="342265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6" name="Formel" r:id="rId4" imgW="1714500" imgH="457200" progId="Equation.3">
                  <p:embed/>
                </p:oleObj>
              </mc:Choice>
              <mc:Fallback>
                <p:oleObj name="Formel" r:id="rId4" imgW="1714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0675" y="1003300"/>
                        <a:ext cx="3422650" cy="91281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6398196" y="2204864"/>
            <a:ext cx="10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 = 300 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94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Spectrum of a blackbody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50" y="1700088"/>
            <a:ext cx="7044467" cy="5045600"/>
          </a:xfrm>
          <a:prstGeom prst="rect">
            <a:avLst/>
          </a:prstGeom>
        </p:spPr>
      </p:pic>
      <p:graphicFrame>
        <p:nvGraphicFramePr>
          <p:cNvPr id="3" name="Objekt 2"/>
          <p:cNvGraphicFramePr>
            <a:graphicFrameLocks noChangeAspect="1"/>
          </p:cNvGraphicFramePr>
          <p:nvPr>
            <p:extLst/>
          </p:nvPr>
        </p:nvGraphicFramePr>
        <p:xfrm>
          <a:off x="2860675" y="1003300"/>
          <a:ext cx="342265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0" name="Formel" r:id="rId4" imgW="1714500" imgH="457200" progId="Equation.3">
                  <p:embed/>
                </p:oleObj>
              </mc:Choice>
              <mc:Fallback>
                <p:oleObj name="Formel" r:id="rId4" imgW="1714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0675" y="1003300"/>
                        <a:ext cx="3422650" cy="91281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6398196" y="2204864"/>
            <a:ext cx="10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 = 300 K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7632849" y="3212976"/>
            <a:ext cx="1619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Log-Log Plot:</a:t>
            </a:r>
          </a:p>
          <a:p>
            <a:r>
              <a:rPr lang="de-DE" dirty="0" smtClean="0"/>
              <a:t>Much better!</a:t>
            </a:r>
          </a:p>
        </p:txBody>
      </p:sp>
    </p:spTree>
    <p:extLst>
      <p:ext uri="{BB962C8B-B14F-4D97-AF65-F5344CB8AC3E}">
        <p14:creationId xmlns:p14="http://schemas.microsoft.com/office/powerpoint/2010/main" val="14230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Spectrum of a blackbody</a:t>
            </a:r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/>
          </p:nvPr>
        </p:nvGraphicFramePr>
        <p:xfrm>
          <a:off x="400050" y="1003300"/>
          <a:ext cx="5578475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5" name="Formel" r:id="rId3" imgW="2794000" imgH="457200" progId="Equation.3">
                  <p:embed/>
                </p:oleObj>
              </mc:Choice>
              <mc:Fallback>
                <p:oleObj name="Formel" r:id="rId3" imgW="2794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50" y="1003300"/>
                        <a:ext cx="5578475" cy="91281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6372200" y="1124744"/>
            <a:ext cx="2703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rgbClr val="800000"/>
                </a:solidFill>
              </a:rPr>
              <a:t>Rayleigh-Jeans Limit</a:t>
            </a:r>
            <a:endParaRPr lang="de-DE" sz="2400" dirty="0">
              <a:solidFill>
                <a:srgbClr val="800000"/>
              </a:solidFill>
            </a:endParaRPr>
          </a:p>
        </p:txBody>
      </p:sp>
      <p:graphicFrame>
        <p:nvGraphicFramePr>
          <p:cNvPr id="16" name="Objekt 15"/>
          <p:cNvGraphicFramePr>
            <a:graphicFrameLocks noChangeAspect="1"/>
          </p:cNvGraphicFramePr>
          <p:nvPr>
            <p:extLst/>
          </p:nvPr>
        </p:nvGraphicFramePr>
        <p:xfrm>
          <a:off x="965472" y="3212976"/>
          <a:ext cx="6846888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6" name="Formel" r:id="rId5" imgW="3429000" imgH="508000" progId="Equation.3">
                  <p:embed/>
                </p:oleObj>
              </mc:Choice>
              <mc:Fallback>
                <p:oleObj name="Formel" r:id="rId5" imgW="34290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5472" y="3212976"/>
                        <a:ext cx="6846888" cy="10144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323528" y="2420888"/>
            <a:ext cx="1073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Proof: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9963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Spectrum of a blackbody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50" y="1700088"/>
            <a:ext cx="7044467" cy="5045599"/>
          </a:xfrm>
          <a:prstGeom prst="rect">
            <a:avLst/>
          </a:prstGeom>
        </p:spPr>
      </p:pic>
      <p:graphicFrame>
        <p:nvGraphicFramePr>
          <p:cNvPr id="3" name="Objekt 2"/>
          <p:cNvGraphicFramePr>
            <a:graphicFrameLocks noChangeAspect="1"/>
          </p:cNvGraphicFramePr>
          <p:nvPr>
            <p:extLst/>
          </p:nvPr>
        </p:nvGraphicFramePr>
        <p:xfrm>
          <a:off x="400050" y="1003300"/>
          <a:ext cx="5578475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" name="Formel" r:id="rId4" imgW="2794000" imgH="457200" progId="Equation.3">
                  <p:embed/>
                </p:oleObj>
              </mc:Choice>
              <mc:Fallback>
                <p:oleObj name="Formel" r:id="rId4" imgW="2794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050" y="1003300"/>
                        <a:ext cx="5578475" cy="91281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6398196" y="2204864"/>
            <a:ext cx="10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 = 300 K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6372200" y="1124744"/>
            <a:ext cx="2703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rgbClr val="800000"/>
                </a:solidFill>
              </a:rPr>
              <a:t>Rayleigh-Jeans Limit</a:t>
            </a:r>
            <a:endParaRPr lang="de-DE" sz="2400" dirty="0">
              <a:solidFill>
                <a:srgbClr val="800000"/>
              </a:solidFill>
            </a:endParaRPr>
          </a:p>
        </p:txBody>
      </p:sp>
      <p:grpSp>
        <p:nvGrpSpPr>
          <p:cNvPr id="8" name="Gruppierung 7"/>
          <p:cNvGrpSpPr/>
          <p:nvPr/>
        </p:nvGrpSpPr>
        <p:grpSpPr>
          <a:xfrm>
            <a:off x="2195736" y="2189182"/>
            <a:ext cx="2952328" cy="1599858"/>
            <a:chOff x="3997764" y="5139328"/>
            <a:chExt cx="2952328" cy="1599858"/>
          </a:xfrm>
        </p:grpSpPr>
        <p:sp>
          <p:nvSpPr>
            <p:cNvPr id="9" name="Textfeld 8"/>
            <p:cNvSpPr txBox="1"/>
            <p:nvPr/>
          </p:nvSpPr>
          <p:spPr>
            <a:xfrm>
              <a:off x="3997764" y="5139328"/>
              <a:ext cx="2952328" cy="523220"/>
            </a:xfrm>
            <a:prstGeom prst="rect">
              <a:avLst/>
            </a:prstGeom>
            <a:noFill/>
            <a:ln>
              <a:solidFill>
                <a:srgbClr val="7F7F7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At low frequencies the Rayleigh-Jeans law works very well. </a:t>
              </a:r>
              <a:endParaRPr lang="de-DE" sz="1400" dirty="0"/>
            </a:p>
          </p:txBody>
        </p:sp>
        <p:cxnSp>
          <p:nvCxnSpPr>
            <p:cNvPr id="10" name="Gerade Verbindung mit Pfeil 9"/>
            <p:cNvCxnSpPr/>
            <p:nvPr/>
          </p:nvCxnSpPr>
          <p:spPr>
            <a:xfrm>
              <a:off x="5077886" y="5875090"/>
              <a:ext cx="288030" cy="864096"/>
            </a:xfrm>
            <a:prstGeom prst="straightConnector1">
              <a:avLst/>
            </a:prstGeom>
            <a:ln w="9525" cmpd="sng"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pierung 11"/>
          <p:cNvGrpSpPr/>
          <p:nvPr/>
        </p:nvGrpSpPr>
        <p:grpSpPr>
          <a:xfrm>
            <a:off x="3563888" y="3356992"/>
            <a:ext cx="2808312" cy="2018545"/>
            <a:chOff x="3997764" y="4074890"/>
            <a:chExt cx="2808312" cy="2018545"/>
          </a:xfrm>
        </p:grpSpPr>
        <p:sp>
          <p:nvSpPr>
            <p:cNvPr id="13" name="Textfeld 12"/>
            <p:cNvSpPr txBox="1"/>
            <p:nvPr/>
          </p:nvSpPr>
          <p:spPr>
            <a:xfrm>
              <a:off x="3997764" y="5139328"/>
              <a:ext cx="2808312" cy="954107"/>
            </a:xfrm>
            <a:prstGeom prst="rect">
              <a:avLst/>
            </a:prstGeom>
            <a:noFill/>
            <a:ln>
              <a:solidFill>
                <a:srgbClr val="7F7F7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At high frequencies we must apply the quantum nature of light, otherwise we get the "ultraviolet catastrophe".</a:t>
              </a:r>
            </a:p>
          </p:txBody>
        </p:sp>
        <p:cxnSp>
          <p:nvCxnSpPr>
            <p:cNvPr id="14" name="Gerade Verbindung mit Pfeil 13"/>
            <p:cNvCxnSpPr>
              <a:stCxn id="13" idx="0"/>
            </p:cNvCxnSpPr>
            <p:nvPr/>
          </p:nvCxnSpPr>
          <p:spPr>
            <a:xfrm flipV="1">
              <a:off x="5401920" y="4074890"/>
              <a:ext cx="1116124" cy="1064438"/>
            </a:xfrm>
            <a:prstGeom prst="straightConnector1">
              <a:avLst/>
            </a:prstGeom>
            <a:ln w="9525" cmpd="sng"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29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Spectrum of a blackbody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50" y="1704491"/>
            <a:ext cx="7044467" cy="5036793"/>
          </a:xfrm>
          <a:prstGeom prst="rect">
            <a:avLst/>
          </a:prstGeom>
        </p:spPr>
      </p:pic>
      <p:graphicFrame>
        <p:nvGraphicFramePr>
          <p:cNvPr id="3" name="Objekt 2"/>
          <p:cNvGraphicFramePr>
            <a:graphicFrameLocks noChangeAspect="1"/>
          </p:cNvGraphicFramePr>
          <p:nvPr>
            <p:extLst/>
          </p:nvPr>
        </p:nvGraphicFramePr>
        <p:xfrm>
          <a:off x="395536" y="978619"/>
          <a:ext cx="6669088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2" name="Formel" r:id="rId4" imgW="3340100" imgH="469900" progId="Equation.3">
                  <p:embed/>
                </p:oleObj>
              </mc:Choice>
              <mc:Fallback>
                <p:oleObj name="Formel" r:id="rId4" imgW="3340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536" y="978619"/>
                        <a:ext cx="6669088" cy="93821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6398196" y="2204864"/>
            <a:ext cx="10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 = 300 K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7215322" y="1124744"/>
            <a:ext cx="1533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rgbClr val="0000FF"/>
                </a:solidFill>
              </a:rPr>
              <a:t>Wien Limit</a:t>
            </a:r>
            <a:endParaRPr lang="de-DE" sz="2400" dirty="0">
              <a:solidFill>
                <a:srgbClr val="0000FF"/>
              </a:solidFill>
            </a:endParaRPr>
          </a:p>
        </p:txBody>
      </p:sp>
      <p:grpSp>
        <p:nvGrpSpPr>
          <p:cNvPr id="12" name="Gruppierung 11"/>
          <p:cNvGrpSpPr/>
          <p:nvPr/>
        </p:nvGrpSpPr>
        <p:grpSpPr>
          <a:xfrm>
            <a:off x="2485597" y="4437112"/>
            <a:ext cx="2364943" cy="1440160"/>
            <a:chOff x="2485597" y="4437112"/>
            <a:chExt cx="2364943" cy="1440160"/>
          </a:xfrm>
        </p:grpSpPr>
        <p:sp>
          <p:nvSpPr>
            <p:cNvPr id="8" name="Textfeld 7"/>
            <p:cNvSpPr txBox="1"/>
            <p:nvPr/>
          </p:nvSpPr>
          <p:spPr>
            <a:xfrm>
              <a:off x="2485597" y="5138608"/>
              <a:ext cx="2364943" cy="738664"/>
            </a:xfrm>
            <a:prstGeom prst="rect">
              <a:avLst/>
            </a:prstGeom>
            <a:noFill/>
            <a:ln>
              <a:solidFill>
                <a:srgbClr val="7F7F7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de-DE" sz="1400" dirty="0" smtClean="0"/>
                <a:t>This would be the case if each</a:t>
              </a:r>
            </a:p>
            <a:p>
              <a:r>
                <a:rPr lang="de-DE" sz="1400" dirty="0"/>
                <a:t>quantum state could only be </a:t>
              </a:r>
            </a:p>
            <a:p>
              <a:r>
                <a:rPr lang="de-DE" sz="1400" dirty="0"/>
                <a:t>occupied by a single photon.</a:t>
              </a:r>
              <a:endParaRPr lang="de-DE" sz="1400" dirty="0"/>
            </a:p>
          </p:txBody>
        </p:sp>
        <p:cxnSp>
          <p:nvCxnSpPr>
            <p:cNvPr id="10" name="Gerade Verbindung mit Pfeil 9"/>
            <p:cNvCxnSpPr>
              <a:stCxn id="8" idx="0"/>
            </p:cNvCxnSpPr>
            <p:nvPr/>
          </p:nvCxnSpPr>
          <p:spPr>
            <a:xfrm flipH="1" flipV="1">
              <a:off x="3419883" y="4437112"/>
              <a:ext cx="248186" cy="701496"/>
            </a:xfrm>
            <a:prstGeom prst="straightConnector1">
              <a:avLst/>
            </a:prstGeom>
            <a:ln w="9525" cmpd="sng"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ung 12"/>
          <p:cNvGrpSpPr/>
          <p:nvPr/>
        </p:nvGrpSpPr>
        <p:grpSpPr>
          <a:xfrm>
            <a:off x="2267742" y="2185120"/>
            <a:ext cx="2736305" cy="1891952"/>
            <a:chOff x="2485595" y="5138608"/>
            <a:chExt cx="2736305" cy="1891952"/>
          </a:xfrm>
        </p:grpSpPr>
        <p:sp>
          <p:nvSpPr>
            <p:cNvPr id="14" name="Textfeld 13"/>
            <p:cNvSpPr txBox="1"/>
            <p:nvPr/>
          </p:nvSpPr>
          <p:spPr>
            <a:xfrm>
              <a:off x="2485595" y="5138608"/>
              <a:ext cx="2736305" cy="1169551"/>
            </a:xfrm>
            <a:prstGeom prst="rect">
              <a:avLst/>
            </a:prstGeom>
            <a:noFill/>
            <a:ln>
              <a:solidFill>
                <a:srgbClr val="7F7F7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But photons are "bosons", and thus do not obey the Pauli exclusion principle. So one can have many photons occupying the same quantum state.</a:t>
              </a:r>
              <a:endParaRPr lang="de-DE" sz="1400" dirty="0"/>
            </a:p>
          </p:txBody>
        </p:sp>
        <p:cxnSp>
          <p:nvCxnSpPr>
            <p:cNvPr id="15" name="Gerade Verbindung mit Pfeil 14"/>
            <p:cNvCxnSpPr/>
            <p:nvPr/>
          </p:nvCxnSpPr>
          <p:spPr>
            <a:xfrm>
              <a:off x="2989653" y="6308159"/>
              <a:ext cx="360040" cy="722401"/>
            </a:xfrm>
            <a:prstGeom prst="straightConnector1">
              <a:avLst/>
            </a:prstGeom>
            <a:ln w="9525" cmpd="sng"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ung 19"/>
          <p:cNvGrpSpPr/>
          <p:nvPr/>
        </p:nvGrpSpPr>
        <p:grpSpPr>
          <a:xfrm>
            <a:off x="6300192" y="2338240"/>
            <a:ext cx="2571315" cy="1384995"/>
            <a:chOff x="2773628" y="5139328"/>
            <a:chExt cx="2571315" cy="1384995"/>
          </a:xfrm>
        </p:grpSpPr>
        <p:sp>
          <p:nvSpPr>
            <p:cNvPr id="21" name="Textfeld 20"/>
            <p:cNvSpPr txBox="1"/>
            <p:nvPr/>
          </p:nvSpPr>
          <p:spPr>
            <a:xfrm>
              <a:off x="4141780" y="5139328"/>
              <a:ext cx="1203163" cy="954107"/>
            </a:xfrm>
            <a:prstGeom prst="rect">
              <a:avLst/>
            </a:prstGeom>
            <a:noFill/>
            <a:ln>
              <a:solidFill>
                <a:srgbClr val="7F7F7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At high frequencies the Wien law is obeyed.</a:t>
              </a:r>
              <a:endParaRPr lang="de-DE" sz="1400" dirty="0"/>
            </a:p>
          </p:txBody>
        </p:sp>
        <p:cxnSp>
          <p:nvCxnSpPr>
            <p:cNvPr id="22" name="Gerade Verbindung mit Pfeil 21"/>
            <p:cNvCxnSpPr/>
            <p:nvPr/>
          </p:nvCxnSpPr>
          <p:spPr>
            <a:xfrm flipH="1">
              <a:off x="2773628" y="5942056"/>
              <a:ext cx="1368153" cy="582267"/>
            </a:xfrm>
            <a:prstGeom prst="straightConnector1">
              <a:avLst/>
            </a:prstGeom>
            <a:ln w="9525" cmpd="sng"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563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Spectrum of a blackbody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50" y="1700088"/>
            <a:ext cx="7044467" cy="5045600"/>
          </a:xfrm>
          <a:prstGeom prst="rect">
            <a:avLst/>
          </a:prstGeom>
        </p:spPr>
      </p:pic>
      <p:graphicFrame>
        <p:nvGraphicFramePr>
          <p:cNvPr id="3" name="Objekt 2"/>
          <p:cNvGraphicFramePr>
            <a:graphicFrameLocks noChangeAspect="1"/>
          </p:cNvGraphicFramePr>
          <p:nvPr>
            <p:extLst/>
          </p:nvPr>
        </p:nvGraphicFramePr>
        <p:xfrm>
          <a:off x="2860675" y="1003300"/>
          <a:ext cx="342265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6" name="Formel" r:id="rId4" imgW="1714500" imgH="457200" progId="Equation.3">
                  <p:embed/>
                </p:oleObj>
              </mc:Choice>
              <mc:Fallback>
                <p:oleObj name="Formel" r:id="rId4" imgW="1714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0675" y="1003300"/>
                        <a:ext cx="3422650" cy="91281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6398196" y="2204864"/>
            <a:ext cx="10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 = 300 K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2150690" y="2060848"/>
            <a:ext cx="3069381" cy="3888432"/>
          </a:xfrm>
          <a:prstGeom prst="rect">
            <a:avLst/>
          </a:prstGeom>
          <a:solidFill>
            <a:srgbClr val="948A54">
              <a:alpha val="2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5652120" y="2060848"/>
            <a:ext cx="1917253" cy="3888432"/>
          </a:xfrm>
          <a:prstGeom prst="rect">
            <a:avLst/>
          </a:prstGeom>
          <a:solidFill>
            <a:srgbClr val="3366FF">
              <a:alpha val="2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6488045" y="3140968"/>
            <a:ext cx="838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Wien-</a:t>
            </a:r>
          </a:p>
          <a:p>
            <a:r>
              <a:rPr lang="de-DE" dirty="0" smtClean="0">
                <a:solidFill>
                  <a:srgbClr val="0000FF"/>
                </a:solidFill>
              </a:rPr>
              <a:t>regime</a:t>
            </a:r>
            <a:endParaRPr lang="de-DE" dirty="0">
              <a:solidFill>
                <a:srgbClr val="0000FF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610544" y="2852936"/>
            <a:ext cx="162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2">
                    <a:lumMod val="50000"/>
                  </a:schemeClr>
                </a:solidFill>
              </a:rPr>
              <a:t>Rayleigh-Jeans-</a:t>
            </a:r>
          </a:p>
          <a:p>
            <a:r>
              <a:rPr lang="de-DE" dirty="0" smtClean="0">
                <a:solidFill>
                  <a:schemeClr val="accent2">
                    <a:lumMod val="50000"/>
                  </a:schemeClr>
                </a:solidFill>
              </a:rPr>
              <a:t>regime</a:t>
            </a:r>
            <a:endParaRPr lang="de-DE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2610544" y="4704665"/>
            <a:ext cx="2034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632523"/>
                </a:solidFill>
              </a:rPr>
              <a:t>Quantum states are</a:t>
            </a:r>
          </a:p>
          <a:p>
            <a:r>
              <a:rPr lang="de-DE" dirty="0">
                <a:solidFill>
                  <a:srgbClr val="632523"/>
                </a:solidFill>
              </a:rPr>
              <a:t>multiply occupied</a:t>
            </a:r>
            <a:endParaRPr lang="de-DE" dirty="0">
              <a:solidFill>
                <a:srgbClr val="632523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652120" y="4437112"/>
            <a:ext cx="16781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FF"/>
                </a:solidFill>
              </a:rPr>
              <a:t>Quantum states</a:t>
            </a:r>
          </a:p>
          <a:p>
            <a:r>
              <a:rPr lang="de-DE" dirty="0">
                <a:solidFill>
                  <a:srgbClr val="0000FF"/>
                </a:solidFill>
              </a:rPr>
              <a:t>are under-</a:t>
            </a:r>
          </a:p>
          <a:p>
            <a:r>
              <a:rPr lang="de-DE" dirty="0">
                <a:solidFill>
                  <a:srgbClr val="0000FF"/>
                </a:solidFill>
              </a:rPr>
              <a:t>occupied (i.e.</a:t>
            </a:r>
          </a:p>
          <a:p>
            <a:r>
              <a:rPr lang="de-DE" dirty="0">
                <a:solidFill>
                  <a:srgbClr val="0000FF"/>
                </a:solidFill>
              </a:rPr>
              <a:t>in general &lt;&lt;1</a:t>
            </a:r>
          </a:p>
          <a:p>
            <a:r>
              <a:rPr lang="de-DE" dirty="0">
                <a:solidFill>
                  <a:srgbClr val="0000FF"/>
                </a:solidFill>
              </a:rPr>
              <a:t>photon / state)</a:t>
            </a:r>
          </a:p>
        </p:txBody>
      </p:sp>
    </p:spTree>
    <p:extLst>
      <p:ext uri="{BB962C8B-B14F-4D97-AF65-F5344CB8AC3E}">
        <p14:creationId xmlns:p14="http://schemas.microsoft.com/office/powerpoint/2010/main" val="16424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Spectrum of a blackbody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50" y="1707635"/>
            <a:ext cx="7044467" cy="5030505"/>
          </a:xfrm>
          <a:prstGeom prst="rect">
            <a:avLst/>
          </a:prstGeom>
        </p:spPr>
      </p:pic>
      <p:graphicFrame>
        <p:nvGraphicFramePr>
          <p:cNvPr id="3" name="Objekt 2"/>
          <p:cNvGraphicFramePr>
            <a:graphicFrameLocks noChangeAspect="1"/>
          </p:cNvGraphicFramePr>
          <p:nvPr>
            <p:extLst/>
          </p:nvPr>
        </p:nvGraphicFramePr>
        <p:xfrm>
          <a:off x="1403648" y="980728"/>
          <a:ext cx="1571625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0" name="Formel" r:id="rId4" imgW="787400" imgH="393700" progId="Equation.3">
                  <p:embed/>
                </p:oleObj>
              </mc:Choice>
              <mc:Fallback>
                <p:oleObj name="Formel" r:id="rId4" imgW="787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3648" y="980728"/>
                        <a:ext cx="1571625" cy="78581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4021804" y="1156682"/>
            <a:ext cx="2772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(</a:t>
            </a:r>
            <a:r>
              <a:rPr lang="de-DE" sz="2000" dirty="0" err="1" smtClean="0"/>
              <a:t>Wien displacement law</a:t>
            </a:r>
            <a:r>
              <a:rPr lang="de-DE" sz="2000" dirty="0" smtClean="0"/>
              <a:t>)</a:t>
            </a:r>
            <a:endParaRPr lang="de-DE" sz="2000" dirty="0"/>
          </a:p>
        </p:txBody>
      </p:sp>
      <p:sp>
        <p:nvSpPr>
          <p:cNvPr id="14" name="Textfeld 13"/>
          <p:cNvSpPr txBox="1"/>
          <p:nvPr/>
        </p:nvSpPr>
        <p:spPr>
          <a:xfrm rot="4159596">
            <a:off x="6425091" y="2566081"/>
            <a:ext cx="115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 = 3000 K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 rot="4159596">
            <a:off x="5784160" y="2980851"/>
            <a:ext cx="10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 = 300 K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 rot="4159596">
            <a:off x="5122577" y="3412899"/>
            <a:ext cx="92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 = 30 K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 rot="4159596">
            <a:off x="4504835" y="3971685"/>
            <a:ext cx="80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 = 3 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087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iron-stri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90718"/>
            <a:ext cx="7416824" cy="556261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2689527" y="6500343"/>
            <a:ext cx="38266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smtClean="0"/>
              <a:t>Urheber: Unbekannt. </a:t>
            </a:r>
            <a:r>
              <a:rPr lang="de-DE" sz="700" dirty="0"/>
              <a:t>Quelle: http://</a:t>
            </a:r>
            <a:r>
              <a:rPr lang="de-DE" sz="700" dirty="0" err="1"/>
              <a:t>www.volunteerlocal.com</a:t>
            </a:r>
            <a:r>
              <a:rPr lang="de-DE" sz="700" dirty="0"/>
              <a:t>/</a:t>
            </a:r>
            <a:r>
              <a:rPr lang="de-DE" sz="700" dirty="0" err="1"/>
              <a:t>blog</a:t>
            </a:r>
            <a:r>
              <a:rPr lang="de-DE" sz="700" dirty="0"/>
              <a:t>/tag/</a:t>
            </a:r>
            <a:r>
              <a:rPr lang="de-DE" sz="700" dirty="0" err="1"/>
              <a:t>strike-while-the-iron-is-hot</a:t>
            </a:r>
            <a:r>
              <a:rPr lang="de-DE" sz="7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8449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000" dirty="0" smtClean="0"/>
              <a:t>Flux from a blackbody</a:t>
            </a:r>
            <a:endParaRPr lang="de-DE" sz="4000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/>
          </p:nvPr>
        </p:nvGraphicFramePr>
        <p:xfrm>
          <a:off x="1212107" y="2096849"/>
          <a:ext cx="6312221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88" name="Formel" r:id="rId3" imgW="2324100" imgH="317500" progId="Equation.3">
                  <p:embed/>
                </p:oleObj>
              </mc:Choice>
              <mc:Fallback>
                <p:oleObj name="Formel" r:id="rId3" imgW="23241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2107" y="2096849"/>
                        <a:ext cx="6312221" cy="86409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448251" y="1196752"/>
            <a:ext cx="85251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The integral of the flux over all frequencies (wavelengths) gives the</a:t>
            </a:r>
          </a:p>
          <a:p>
            <a:r>
              <a:rPr lang="de-DE" sz="2400" dirty="0"/>
              <a:t>total (=</a:t>
            </a:r>
            <a:r>
              <a:rPr lang="de-DE" sz="2400" dirty="0" err="1" smtClean="0"/>
              <a:t>bolometric</a:t>
            </a:r>
            <a:r>
              <a:rPr lang="de-DE" sz="2400" dirty="0" smtClean="0"/>
              <a:t>) flux:</a:t>
            </a:r>
            <a:endParaRPr lang="de-DE" sz="2400" dirty="0"/>
          </a:p>
        </p:txBody>
      </p:sp>
      <p:sp>
        <p:nvSpPr>
          <p:cNvPr id="5" name="Rechteck 4"/>
          <p:cNvSpPr/>
          <p:nvPr/>
        </p:nvSpPr>
        <p:spPr>
          <a:xfrm>
            <a:off x="539552" y="3573016"/>
            <a:ext cx="1872208" cy="302433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524542" y="4581128"/>
            <a:ext cx="1872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 smtClean="0">
                <a:solidFill>
                  <a:srgbClr val="FFFFFF"/>
                </a:solidFill>
              </a:rPr>
              <a:t>Temperature:</a:t>
            </a:r>
          </a:p>
          <a:p>
            <a:pPr algn="ctr"/>
            <a:r>
              <a:rPr lang="de-DE" sz="2400" dirty="0" smtClean="0">
                <a:solidFill>
                  <a:srgbClr val="FFFFFF"/>
                </a:solidFill>
              </a:rPr>
              <a:t>T</a:t>
            </a:r>
            <a:endParaRPr lang="de-DE" sz="2400" dirty="0">
              <a:solidFill>
                <a:srgbClr val="FFFFFF"/>
              </a:solidFill>
            </a:endParaRPr>
          </a:p>
        </p:txBody>
      </p:sp>
      <p:cxnSp>
        <p:nvCxnSpPr>
          <p:cNvPr id="8" name="Gerade Verbindung mit Pfeil 7"/>
          <p:cNvCxnSpPr>
            <a:stCxn id="5" idx="3"/>
          </p:cNvCxnSpPr>
          <p:nvPr/>
        </p:nvCxnSpPr>
        <p:spPr>
          <a:xfrm>
            <a:off x="2411760" y="5085184"/>
            <a:ext cx="1728192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kt 8"/>
          <p:cNvGraphicFramePr>
            <a:graphicFrameLocks noChangeAspect="1"/>
          </p:cNvGraphicFramePr>
          <p:nvPr>
            <p:extLst/>
          </p:nvPr>
        </p:nvGraphicFramePr>
        <p:xfrm>
          <a:off x="2649661" y="4173538"/>
          <a:ext cx="2138363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89" name="Formel" r:id="rId5" imgW="787400" imgH="215900" progId="Equation.3">
                  <p:embed/>
                </p:oleObj>
              </mc:Choice>
              <mc:Fallback>
                <p:oleObj name="Formel" r:id="rId5" imgW="787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49661" y="4173538"/>
                        <a:ext cx="2138363" cy="58896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/>
          </p:nvPr>
        </p:nvGraphicFramePr>
        <p:xfrm>
          <a:off x="6783083" y="5301208"/>
          <a:ext cx="977837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0" name="Formel" r:id="rId7" imgW="457200" imgH="393700" progId="Equation.3">
                  <p:embed/>
                </p:oleObj>
              </mc:Choice>
              <mc:Fallback>
                <p:oleObj name="Formel" r:id="rId7" imgW="457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83083" y="5301208"/>
                        <a:ext cx="977837" cy="8429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/>
          </p:nvPr>
        </p:nvGraphicFramePr>
        <p:xfrm>
          <a:off x="2699792" y="5364063"/>
          <a:ext cx="175895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1" name="Formel" r:id="rId9" imgW="647700" imgH="241300" progId="Equation.3">
                  <p:embed/>
                </p:oleObj>
              </mc:Choice>
              <mc:Fallback>
                <p:oleObj name="Formel" r:id="rId9" imgW="647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99792" y="5364063"/>
                        <a:ext cx="1758950" cy="6572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/>
          </p:nvPr>
        </p:nvGraphicFramePr>
        <p:xfrm>
          <a:off x="6461125" y="4005263"/>
          <a:ext cx="1520825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2" name="Formel" r:id="rId11" imgW="711200" imgH="393700" progId="Equation.3">
                  <p:embed/>
                </p:oleObj>
              </mc:Choice>
              <mc:Fallback>
                <p:oleObj name="Formel" r:id="rId11" imgW="711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61125" y="4005263"/>
                        <a:ext cx="1520825" cy="8429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932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233" y="274638"/>
            <a:ext cx="8474927" cy="603510"/>
          </a:xfrm>
        </p:spPr>
        <p:txBody>
          <a:bodyPr>
            <a:noAutofit/>
          </a:bodyPr>
          <a:lstStyle/>
          <a:p>
            <a:r>
              <a:rPr lang="en-US" sz="3600"/>
              <a:t>Where does radiation interact with matter?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65" y="1083284"/>
            <a:ext cx="7848872" cy="52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Star as a blackbody</a:t>
            </a:r>
            <a:endParaRPr lang="de-DE" dirty="0"/>
          </a:p>
        </p:txBody>
      </p:sp>
      <p:sp>
        <p:nvSpPr>
          <p:cNvPr id="3" name="Oval 2"/>
          <p:cNvSpPr/>
          <p:nvPr/>
        </p:nvSpPr>
        <p:spPr>
          <a:xfrm>
            <a:off x="1619672" y="1844824"/>
            <a:ext cx="1296144" cy="1296144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mit Pfeil 4"/>
          <p:cNvCxnSpPr>
            <a:endCxn id="3" idx="6"/>
          </p:cNvCxnSpPr>
          <p:nvPr/>
        </p:nvCxnSpPr>
        <p:spPr>
          <a:xfrm>
            <a:off x="2267744" y="2492896"/>
            <a:ext cx="648072" cy="0"/>
          </a:xfrm>
          <a:prstGeom prst="straightConnector1">
            <a:avLst/>
          </a:prstGeom>
          <a:ln>
            <a:solidFill>
              <a:srgbClr val="31003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2373209" y="2420888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R</a:t>
            </a:r>
            <a:r>
              <a:rPr lang="de-DE" baseline="-25000" dirty="0" smtClean="0"/>
              <a:t>*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937182" y="3812848"/>
            <a:ext cx="25549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Flux at the surface:</a:t>
            </a:r>
          </a:p>
          <a:p>
            <a:endParaRPr lang="de-DE" sz="2400" dirty="0"/>
          </a:p>
          <a:p>
            <a:endParaRPr lang="de-DE" sz="2400" dirty="0" smtClean="0"/>
          </a:p>
          <a:p>
            <a:r>
              <a:rPr lang="de-DE" sz="2400" dirty="0" err="1" smtClean="0"/>
              <a:t>Luminosity</a:t>
            </a:r>
            <a:r>
              <a:rPr lang="de-DE" sz="2400" dirty="0" smtClean="0"/>
              <a:t>:</a:t>
            </a:r>
          </a:p>
          <a:p>
            <a:endParaRPr lang="de-DE" sz="2400" dirty="0"/>
          </a:p>
          <a:p>
            <a:endParaRPr lang="de-DE" sz="2400" dirty="0"/>
          </a:p>
        </p:txBody>
      </p:sp>
      <p:grpSp>
        <p:nvGrpSpPr>
          <p:cNvPr id="14" name="Group 4"/>
          <p:cNvGrpSpPr>
            <a:grpSpLocks/>
          </p:cNvGrpSpPr>
          <p:nvPr/>
        </p:nvGrpSpPr>
        <p:grpSpPr bwMode="auto">
          <a:xfrm>
            <a:off x="7529264" y="1916832"/>
            <a:ext cx="1219200" cy="1066800"/>
            <a:chOff x="8305800" y="1905000"/>
            <a:chExt cx="1219200" cy="1066800"/>
          </a:xfrm>
        </p:grpSpPr>
        <p:sp>
          <p:nvSpPr>
            <p:cNvPr id="15" name="Arc 5"/>
            <p:cNvSpPr/>
            <p:nvPr/>
          </p:nvSpPr>
          <p:spPr>
            <a:xfrm flipH="1">
              <a:off x="8305800" y="1905000"/>
              <a:ext cx="1219200" cy="1066800"/>
            </a:xfrm>
            <a:prstGeom prst="arc">
              <a:avLst>
                <a:gd name="adj1" fmla="val 20074519"/>
                <a:gd name="adj2" fmla="val 1494777"/>
              </a:avLst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lang="de-DE"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6" name="Straight Connector 6"/>
            <p:cNvCxnSpPr/>
            <p:nvPr/>
          </p:nvCxnSpPr>
          <p:spPr>
            <a:xfrm>
              <a:off x="8305800" y="21336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7"/>
            <p:cNvCxnSpPr/>
            <p:nvPr/>
          </p:nvCxnSpPr>
          <p:spPr>
            <a:xfrm flipV="1">
              <a:off x="8305800" y="24384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8305800" y="2286000"/>
              <a:ext cx="1524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</p:grpSp>
      <p:graphicFrame>
        <p:nvGraphicFramePr>
          <p:cNvPr id="19" name="Objekt 18"/>
          <p:cNvGraphicFramePr>
            <a:graphicFrameLocks noChangeAspect="1"/>
          </p:cNvGraphicFramePr>
          <p:nvPr>
            <p:extLst/>
          </p:nvPr>
        </p:nvGraphicFramePr>
        <p:xfrm>
          <a:off x="1475656" y="4293096"/>
          <a:ext cx="1758950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0" name="Formel" r:id="rId3" imgW="647700" imgH="241300" progId="Equation.3">
                  <p:embed/>
                </p:oleObj>
              </mc:Choice>
              <mc:Fallback>
                <p:oleObj name="Formel" r:id="rId3" imgW="647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5656" y="4293096"/>
                        <a:ext cx="1758950" cy="65881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kt 19"/>
          <p:cNvGraphicFramePr>
            <a:graphicFrameLocks noChangeAspect="1"/>
          </p:cNvGraphicFramePr>
          <p:nvPr>
            <p:extLst/>
          </p:nvPr>
        </p:nvGraphicFramePr>
        <p:xfrm>
          <a:off x="1487810" y="5578475"/>
          <a:ext cx="2724150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1" name="Formel" r:id="rId5" imgW="1003300" imgH="241300" progId="Equation.3">
                  <p:embed/>
                </p:oleObj>
              </mc:Choice>
              <mc:Fallback>
                <p:oleObj name="Formel" r:id="rId5" imgW="1003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87810" y="5578475"/>
                        <a:ext cx="2724150" cy="65881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Gerade Verbindung mit Pfeil 20"/>
          <p:cNvCxnSpPr/>
          <p:nvPr/>
        </p:nvCxnSpPr>
        <p:spPr>
          <a:xfrm>
            <a:off x="2267744" y="2420888"/>
            <a:ext cx="5261520" cy="0"/>
          </a:xfrm>
          <a:prstGeom prst="straightConnector1">
            <a:avLst/>
          </a:prstGeom>
          <a:ln>
            <a:solidFill>
              <a:srgbClr val="31003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4716016" y="2060848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5761718" y="3789040"/>
            <a:ext cx="1996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Observed flux:</a:t>
            </a:r>
          </a:p>
        </p:txBody>
      </p:sp>
      <p:graphicFrame>
        <p:nvGraphicFramePr>
          <p:cNvPr id="25" name="Objekt 24"/>
          <p:cNvGraphicFramePr>
            <a:graphicFrameLocks noChangeAspect="1"/>
          </p:cNvGraphicFramePr>
          <p:nvPr>
            <p:extLst/>
          </p:nvPr>
        </p:nvGraphicFramePr>
        <p:xfrm>
          <a:off x="5810448" y="4555901"/>
          <a:ext cx="2794000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2" name="Formel" r:id="rId7" imgW="1028700" imgH="457200" progId="Equation.3">
                  <p:embed/>
                </p:oleObj>
              </mc:Choice>
              <mc:Fallback>
                <p:oleObj name="Formel" r:id="rId7" imgW="102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10448" y="4555901"/>
                        <a:ext cx="2794000" cy="12493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feld 25"/>
          <p:cNvSpPr txBox="1"/>
          <p:nvPr/>
        </p:nvSpPr>
        <p:spPr>
          <a:xfrm>
            <a:off x="1521207" y="836712"/>
            <a:ext cx="5739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To first order we can describe a star as a blackbody radiator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359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Star as a blackbody</a:t>
            </a:r>
            <a:endParaRPr lang="de-DE" dirty="0"/>
          </a:p>
        </p:txBody>
      </p:sp>
      <p:sp>
        <p:nvSpPr>
          <p:cNvPr id="3" name="Oval 2"/>
          <p:cNvSpPr/>
          <p:nvPr/>
        </p:nvSpPr>
        <p:spPr>
          <a:xfrm>
            <a:off x="1619672" y="1844824"/>
            <a:ext cx="1296144" cy="1296144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mit Pfeil 4"/>
          <p:cNvCxnSpPr>
            <a:endCxn id="3" idx="6"/>
          </p:cNvCxnSpPr>
          <p:nvPr/>
        </p:nvCxnSpPr>
        <p:spPr>
          <a:xfrm>
            <a:off x="2267744" y="2492896"/>
            <a:ext cx="648072" cy="0"/>
          </a:xfrm>
          <a:prstGeom prst="straightConnector1">
            <a:avLst/>
          </a:prstGeom>
          <a:ln>
            <a:solidFill>
              <a:srgbClr val="31003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2373209" y="2420888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R</a:t>
            </a:r>
            <a:r>
              <a:rPr lang="de-DE" baseline="-25000" dirty="0" smtClean="0"/>
              <a:t>*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937182" y="3812848"/>
            <a:ext cx="25549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Flux at the surface:</a:t>
            </a:r>
          </a:p>
          <a:p>
            <a:endParaRPr lang="de-DE" sz="2400" dirty="0"/>
          </a:p>
          <a:p>
            <a:endParaRPr lang="de-DE" sz="2400" dirty="0" smtClean="0"/>
          </a:p>
          <a:p>
            <a:r>
              <a:rPr lang="de-DE" sz="2400" dirty="0" err="1" smtClean="0"/>
              <a:t>Luminosity</a:t>
            </a:r>
            <a:r>
              <a:rPr lang="de-DE" sz="2400" dirty="0" smtClean="0"/>
              <a:t>:</a:t>
            </a:r>
          </a:p>
          <a:p>
            <a:endParaRPr lang="de-DE" sz="2400" dirty="0"/>
          </a:p>
          <a:p>
            <a:endParaRPr lang="de-DE" sz="2400" dirty="0"/>
          </a:p>
        </p:txBody>
      </p:sp>
      <p:grpSp>
        <p:nvGrpSpPr>
          <p:cNvPr id="14" name="Group 4"/>
          <p:cNvGrpSpPr>
            <a:grpSpLocks/>
          </p:cNvGrpSpPr>
          <p:nvPr/>
        </p:nvGrpSpPr>
        <p:grpSpPr bwMode="auto">
          <a:xfrm>
            <a:off x="7529264" y="1916832"/>
            <a:ext cx="1219200" cy="1066800"/>
            <a:chOff x="8305800" y="1905000"/>
            <a:chExt cx="1219200" cy="1066800"/>
          </a:xfrm>
        </p:grpSpPr>
        <p:sp>
          <p:nvSpPr>
            <p:cNvPr id="15" name="Arc 5"/>
            <p:cNvSpPr/>
            <p:nvPr/>
          </p:nvSpPr>
          <p:spPr>
            <a:xfrm flipH="1">
              <a:off x="8305800" y="1905000"/>
              <a:ext cx="1219200" cy="1066800"/>
            </a:xfrm>
            <a:prstGeom prst="arc">
              <a:avLst>
                <a:gd name="adj1" fmla="val 20074519"/>
                <a:gd name="adj2" fmla="val 1494777"/>
              </a:avLst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lang="de-DE"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6" name="Straight Connector 6"/>
            <p:cNvCxnSpPr/>
            <p:nvPr/>
          </p:nvCxnSpPr>
          <p:spPr>
            <a:xfrm>
              <a:off x="8305800" y="21336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7"/>
            <p:cNvCxnSpPr/>
            <p:nvPr/>
          </p:nvCxnSpPr>
          <p:spPr>
            <a:xfrm flipV="1">
              <a:off x="8305800" y="24384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8305800" y="2286000"/>
              <a:ext cx="1524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</p:grpSp>
      <p:graphicFrame>
        <p:nvGraphicFramePr>
          <p:cNvPr id="19" name="Objekt 18"/>
          <p:cNvGraphicFramePr>
            <a:graphicFrameLocks noChangeAspect="1"/>
          </p:cNvGraphicFramePr>
          <p:nvPr>
            <p:extLst/>
          </p:nvPr>
        </p:nvGraphicFramePr>
        <p:xfrm>
          <a:off x="1252538" y="4325938"/>
          <a:ext cx="22082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4" name="Formel" r:id="rId3" imgW="812800" imgH="215900" progId="Equation.3">
                  <p:embed/>
                </p:oleObj>
              </mc:Choice>
              <mc:Fallback>
                <p:oleObj name="Formel" r:id="rId3" imgW="812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2538" y="4325938"/>
                        <a:ext cx="2208212" cy="59055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kt 19"/>
          <p:cNvGraphicFramePr>
            <a:graphicFrameLocks noChangeAspect="1"/>
          </p:cNvGraphicFramePr>
          <p:nvPr>
            <p:extLst/>
          </p:nvPr>
        </p:nvGraphicFramePr>
        <p:xfrm>
          <a:off x="1259632" y="5578475"/>
          <a:ext cx="3103563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5" name="Formel" r:id="rId5" imgW="1143000" imgH="241300" progId="Equation.3">
                  <p:embed/>
                </p:oleObj>
              </mc:Choice>
              <mc:Fallback>
                <p:oleObj name="Formel" r:id="rId5" imgW="1143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9632" y="5578475"/>
                        <a:ext cx="3103563" cy="65881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Gerade Verbindung mit Pfeil 20"/>
          <p:cNvCxnSpPr/>
          <p:nvPr/>
        </p:nvCxnSpPr>
        <p:spPr>
          <a:xfrm>
            <a:off x="2267744" y="2420888"/>
            <a:ext cx="5261520" cy="0"/>
          </a:xfrm>
          <a:prstGeom prst="straightConnector1">
            <a:avLst/>
          </a:prstGeom>
          <a:ln>
            <a:solidFill>
              <a:srgbClr val="31003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4716016" y="2060848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5761718" y="3789040"/>
            <a:ext cx="1996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Observed flux:</a:t>
            </a:r>
            <a:endParaRPr lang="de-DE" sz="2400" dirty="0" smtClean="0"/>
          </a:p>
        </p:txBody>
      </p:sp>
      <p:graphicFrame>
        <p:nvGraphicFramePr>
          <p:cNvPr id="25" name="Objekt 24"/>
          <p:cNvGraphicFramePr>
            <a:graphicFrameLocks noChangeAspect="1"/>
          </p:cNvGraphicFramePr>
          <p:nvPr>
            <p:extLst/>
          </p:nvPr>
        </p:nvGraphicFramePr>
        <p:xfrm>
          <a:off x="5605463" y="4556125"/>
          <a:ext cx="3206750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6" name="Formel" r:id="rId7" imgW="1181100" imgH="457200" progId="Equation.3">
                  <p:embed/>
                </p:oleObj>
              </mc:Choice>
              <mc:Fallback>
                <p:oleObj name="Formel" r:id="rId7" imgW="1181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05463" y="4556125"/>
                        <a:ext cx="3206750" cy="12493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feld 25"/>
          <p:cNvSpPr txBox="1"/>
          <p:nvPr/>
        </p:nvSpPr>
        <p:spPr>
          <a:xfrm>
            <a:off x="1521207" y="836712"/>
            <a:ext cx="5739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To first order we can describe a star as a blackbody radiator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61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79425" y="1515556"/>
            <a:ext cx="812004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800" dirty="0" smtClean="0"/>
              <a:t>Radiation is more than just flux:</a:t>
            </a:r>
          </a:p>
          <a:p>
            <a:pPr algn="ctr"/>
            <a:endParaRPr lang="de-DE" sz="4800" dirty="0"/>
          </a:p>
          <a:p>
            <a:pPr algn="ctr"/>
            <a:r>
              <a:rPr lang="de-DE" sz="4800" dirty="0"/>
              <a:t>Introducing the </a:t>
            </a:r>
            <a:endParaRPr lang="de-DE" sz="4800" dirty="0"/>
          </a:p>
          <a:p>
            <a:pPr algn="ctr"/>
            <a:r>
              <a:rPr lang="de-DE" sz="4800" dirty="0"/>
              <a:t>"intensity"</a:t>
            </a:r>
          </a:p>
          <a:p>
            <a:pPr algn="ctr"/>
            <a:r>
              <a:rPr lang="de-DE" sz="4800" dirty="0" smtClean="0"/>
              <a:t>(="radiance")</a:t>
            </a:r>
          </a:p>
        </p:txBody>
      </p:sp>
    </p:spTree>
    <p:extLst>
      <p:ext uri="{BB962C8B-B14F-4D97-AF65-F5344CB8AC3E}">
        <p14:creationId xmlns:p14="http://schemas.microsoft.com/office/powerpoint/2010/main" val="39309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Directional information in radiation</a:t>
            </a:r>
            <a:endParaRPr lang="de-DE" dirty="0"/>
          </a:p>
        </p:txBody>
      </p:sp>
      <p:pic>
        <p:nvPicPr>
          <p:cNvPr id="3" name="Bild 2" descr="Screen Shot 2012-09-29 at 12.52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052736"/>
            <a:ext cx="4860031" cy="2878327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628814" y="1124744"/>
            <a:ext cx="2031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„Intensity“ </a:t>
            </a:r>
            <a:r>
              <a:rPr lang="de-DE" sz="2800" dirty="0" err="1" smtClean="0"/>
              <a:t>I</a:t>
            </a:r>
            <a:r>
              <a:rPr lang="de-DE" sz="2800" baseline="-25000" dirty="0" err="1" smtClean="0"/>
              <a:t>ν</a:t>
            </a:r>
            <a:endParaRPr lang="de-DE" sz="2800" baseline="-25000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/>
          </p:nvPr>
        </p:nvGraphicFramePr>
        <p:xfrm>
          <a:off x="1043608" y="4983584"/>
          <a:ext cx="1703408" cy="605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0" name="Formel" r:id="rId4" imgW="571500" imgH="203200" progId="Equation.3">
                  <p:embed/>
                </p:oleObj>
              </mc:Choice>
              <mc:Fallback>
                <p:oleObj name="Formel" r:id="rId4" imgW="571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8" y="4983584"/>
                        <a:ext cx="1703408" cy="605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/>
          </p:nvPr>
        </p:nvGraphicFramePr>
        <p:xfrm>
          <a:off x="675457" y="3154288"/>
          <a:ext cx="3392487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1" name="Formel" r:id="rId6" imgW="1371600" imgH="431800" progId="Equation.3">
                  <p:embed/>
                </p:oleObj>
              </mc:Choice>
              <mc:Fallback>
                <p:oleObj name="Formel" r:id="rId6" imgW="1371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5457" y="3154288"/>
                        <a:ext cx="3392487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480858" y="2617748"/>
            <a:ext cx="3520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Dimension (CGS units):</a:t>
            </a:r>
            <a:endParaRPr lang="de-DE" sz="2800" dirty="0"/>
          </a:p>
        </p:txBody>
      </p:sp>
      <p:sp>
        <p:nvSpPr>
          <p:cNvPr id="10" name="Textfeld 9"/>
          <p:cNvSpPr txBox="1"/>
          <p:nvPr/>
        </p:nvSpPr>
        <p:spPr>
          <a:xfrm>
            <a:off x="467544" y="4273932"/>
            <a:ext cx="6943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Depends on position, frequency and direction: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67544" y="5661248"/>
            <a:ext cx="8017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In vacuum, where radiation can move freely, we have:</a:t>
            </a:r>
          </a:p>
        </p:txBody>
      </p:sp>
      <p:graphicFrame>
        <p:nvGraphicFramePr>
          <p:cNvPr id="12" name="Objekt 11"/>
          <p:cNvGraphicFramePr>
            <a:graphicFrameLocks noChangeAspect="1"/>
          </p:cNvGraphicFramePr>
          <p:nvPr>
            <p:extLst/>
          </p:nvPr>
        </p:nvGraphicFramePr>
        <p:xfrm>
          <a:off x="3158530" y="6136530"/>
          <a:ext cx="3141662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2" name="Formel" r:id="rId8" imgW="1054100" imgH="203200" progId="Equation.3">
                  <p:embed/>
                </p:oleObj>
              </mc:Choice>
              <mc:Fallback>
                <p:oleObj name="Formel" r:id="rId8" imgW="1054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58530" y="6136530"/>
                        <a:ext cx="3141662" cy="604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feld 12"/>
          <p:cNvSpPr txBox="1"/>
          <p:nvPr/>
        </p:nvSpPr>
        <p:spPr>
          <a:xfrm>
            <a:off x="5220072" y="3769876"/>
            <a:ext cx="3252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Warning: just schematic. Real instruments</a:t>
            </a:r>
          </a:p>
          <a:p>
            <a:r>
              <a:rPr lang="de-DE" sz="1400"/>
              <a:t>work differently!</a:t>
            </a: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107934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Directional information in radiation</a:t>
            </a:r>
            <a:endParaRPr lang="de-DE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/>
          </p:nvPr>
        </p:nvGraphicFramePr>
        <p:xfrm>
          <a:off x="755576" y="1268760"/>
          <a:ext cx="3141662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7" name="Formel" r:id="rId3" imgW="1054100" imgH="203200" progId="Equation.3">
                  <p:embed/>
                </p:oleObj>
              </mc:Choice>
              <mc:Fallback>
                <p:oleObj name="Formel" r:id="rId3" imgW="1054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6" y="1268760"/>
                        <a:ext cx="3141662" cy="604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2195736" y="2861754"/>
            <a:ext cx="4392488" cy="33123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2483768" y="5526050"/>
            <a:ext cx="576064" cy="43204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oval" w="lg" len="lg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4860032" y="3725850"/>
            <a:ext cx="576064" cy="43204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oval" w="lg" len="lg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kt 12"/>
          <p:cNvGraphicFramePr>
            <a:graphicFrameLocks noChangeAspect="1"/>
          </p:cNvGraphicFramePr>
          <p:nvPr>
            <p:extLst/>
          </p:nvPr>
        </p:nvGraphicFramePr>
        <p:xfrm>
          <a:off x="2754015" y="5707087"/>
          <a:ext cx="3778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8" name="Formel" r:id="rId5" imgW="127000" imgH="177800" progId="Equation.3">
                  <p:embed/>
                </p:oleObj>
              </mc:Choice>
              <mc:Fallback>
                <p:oleObj name="Formel" r:id="rId5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54015" y="5707087"/>
                        <a:ext cx="37782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/>
          </p:nvPr>
        </p:nvGraphicFramePr>
        <p:xfrm>
          <a:off x="5058271" y="3987713"/>
          <a:ext cx="3778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9" name="Formel" r:id="rId7" imgW="127000" imgH="177800" progId="Equation.3">
                  <p:embed/>
                </p:oleObj>
              </mc:Choice>
              <mc:Fallback>
                <p:oleObj name="Formel" r:id="rId7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58271" y="3987713"/>
                        <a:ext cx="37782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kt 14"/>
          <p:cNvGraphicFramePr>
            <a:graphicFrameLocks noChangeAspect="1"/>
          </p:cNvGraphicFramePr>
          <p:nvPr>
            <p:extLst/>
          </p:nvPr>
        </p:nvGraphicFramePr>
        <p:xfrm>
          <a:off x="5868144" y="1019175"/>
          <a:ext cx="2649537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0" name="Formel" r:id="rId8" imgW="889000" imgH="393700" progId="Equation.3">
                  <p:embed/>
                </p:oleObj>
              </mc:Choice>
              <mc:Fallback>
                <p:oleObj name="Formel" r:id="rId8" imgW="889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68144" y="1019175"/>
                        <a:ext cx="2649537" cy="117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Gerade Verbindung 17"/>
          <p:cNvCxnSpPr/>
          <p:nvPr/>
        </p:nvCxnSpPr>
        <p:spPr>
          <a:xfrm>
            <a:off x="3347864" y="5174543"/>
            <a:ext cx="144016" cy="19867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3347864" y="5301208"/>
            <a:ext cx="50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s=0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84168" y="3212976"/>
            <a:ext cx="62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s=10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21" name="Gerade Verbindung 20"/>
          <p:cNvCxnSpPr/>
          <p:nvPr/>
        </p:nvCxnSpPr>
        <p:spPr>
          <a:xfrm>
            <a:off x="5868144" y="3284984"/>
            <a:ext cx="144016" cy="19867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395536" y="2204864"/>
            <a:ext cx="30529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Intensity in direction</a:t>
            </a:r>
          </a:p>
          <a:p>
            <a:r>
              <a:rPr lang="de-DE" sz="2400" dirty="0" smtClean="0"/>
              <a:t>is constant along a ray</a:t>
            </a:r>
          </a:p>
          <a:p>
            <a:r>
              <a:rPr lang="de-DE" sz="2400" dirty="0" smtClean="0"/>
              <a:t>that goes in direction </a:t>
            </a:r>
          </a:p>
          <a:p>
            <a:r>
              <a:rPr lang="de-DE" sz="2400" dirty="0" smtClean="0"/>
              <a:t>(only true in vacuum!!)</a:t>
            </a:r>
            <a:endParaRPr lang="de-DE" sz="2400" dirty="0"/>
          </a:p>
        </p:txBody>
      </p:sp>
      <p:graphicFrame>
        <p:nvGraphicFramePr>
          <p:cNvPr id="23" name="Objek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486859"/>
              </p:ext>
            </p:extLst>
          </p:nvPr>
        </p:nvGraphicFramePr>
        <p:xfrm>
          <a:off x="3099711" y="2229522"/>
          <a:ext cx="314112" cy="44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1" name="Formel" r:id="rId10" imgW="127000" imgH="177800" progId="Equation.3">
                  <p:embed/>
                </p:oleObj>
              </mc:Choice>
              <mc:Fallback>
                <p:oleObj name="Formel" r:id="rId10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99711" y="2229522"/>
                        <a:ext cx="314112" cy="440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k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494412"/>
              </p:ext>
            </p:extLst>
          </p:nvPr>
        </p:nvGraphicFramePr>
        <p:xfrm>
          <a:off x="3199695" y="2924944"/>
          <a:ext cx="314112" cy="44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2" name="Formel" r:id="rId11" imgW="127000" imgH="177800" progId="Equation.3">
                  <p:embed/>
                </p:oleObj>
              </mc:Choice>
              <mc:Fallback>
                <p:oleObj name="Formel" r:id="rId11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9695" y="2924944"/>
                        <a:ext cx="314112" cy="440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430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Directional information in radiation</a:t>
            </a:r>
            <a:endParaRPr lang="de-DE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/>
          </p:nvPr>
        </p:nvGraphicFramePr>
        <p:xfrm>
          <a:off x="755576" y="1268760"/>
          <a:ext cx="3141662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1" name="Formel" r:id="rId3" imgW="1054100" imgH="203200" progId="Equation.3">
                  <p:embed/>
                </p:oleObj>
              </mc:Choice>
              <mc:Fallback>
                <p:oleObj name="Formel" r:id="rId3" imgW="1054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6" y="1268760"/>
                        <a:ext cx="3141662" cy="604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2195736" y="2861754"/>
            <a:ext cx="4392488" cy="33123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2483768" y="5526050"/>
            <a:ext cx="576064" cy="43204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oval" w="lg" len="lg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4860032" y="3725850"/>
            <a:ext cx="576064" cy="43204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oval" w="lg" len="lg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kt 12"/>
          <p:cNvGraphicFramePr>
            <a:graphicFrameLocks noChangeAspect="1"/>
          </p:cNvGraphicFramePr>
          <p:nvPr>
            <p:extLst/>
          </p:nvPr>
        </p:nvGraphicFramePr>
        <p:xfrm>
          <a:off x="2754015" y="5707087"/>
          <a:ext cx="3778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2" name="Formel" r:id="rId5" imgW="127000" imgH="177800" progId="Equation.3">
                  <p:embed/>
                </p:oleObj>
              </mc:Choice>
              <mc:Fallback>
                <p:oleObj name="Formel" r:id="rId5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54015" y="5707087"/>
                        <a:ext cx="37782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/>
          </p:nvPr>
        </p:nvGraphicFramePr>
        <p:xfrm>
          <a:off x="5058271" y="3987713"/>
          <a:ext cx="3778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3" name="Formel" r:id="rId7" imgW="127000" imgH="177800" progId="Equation.3">
                  <p:embed/>
                </p:oleObj>
              </mc:Choice>
              <mc:Fallback>
                <p:oleObj name="Formel" r:id="rId7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58271" y="3987713"/>
                        <a:ext cx="37782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kt 14"/>
          <p:cNvGraphicFramePr>
            <a:graphicFrameLocks noChangeAspect="1"/>
          </p:cNvGraphicFramePr>
          <p:nvPr>
            <p:extLst/>
          </p:nvPr>
        </p:nvGraphicFramePr>
        <p:xfrm>
          <a:off x="5868144" y="1019175"/>
          <a:ext cx="2649537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4" name="Formel" r:id="rId8" imgW="889000" imgH="393700" progId="Equation.3">
                  <p:embed/>
                </p:oleObj>
              </mc:Choice>
              <mc:Fallback>
                <p:oleObj name="Formel" r:id="rId8" imgW="889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68144" y="1019175"/>
                        <a:ext cx="2649537" cy="117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Gerade Verbindung 17"/>
          <p:cNvCxnSpPr/>
          <p:nvPr/>
        </p:nvCxnSpPr>
        <p:spPr>
          <a:xfrm>
            <a:off x="3347864" y="5174543"/>
            <a:ext cx="144016" cy="19867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3347864" y="5301208"/>
            <a:ext cx="50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s=0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84168" y="3212976"/>
            <a:ext cx="62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s=10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21" name="Gerade Verbindung 20"/>
          <p:cNvCxnSpPr/>
          <p:nvPr/>
        </p:nvCxnSpPr>
        <p:spPr>
          <a:xfrm>
            <a:off x="5868144" y="3284984"/>
            <a:ext cx="144016" cy="19867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4"/>
          <p:cNvGrpSpPr>
            <a:grpSpLocks/>
          </p:cNvGrpSpPr>
          <p:nvPr/>
        </p:nvGrpSpPr>
        <p:grpSpPr bwMode="auto">
          <a:xfrm rot="19284942">
            <a:off x="6609601" y="1892541"/>
            <a:ext cx="1219200" cy="1066800"/>
            <a:chOff x="8305800" y="1905000"/>
            <a:chExt cx="1219200" cy="1066800"/>
          </a:xfrm>
        </p:grpSpPr>
        <p:sp>
          <p:nvSpPr>
            <p:cNvPr id="26" name="Arc 5"/>
            <p:cNvSpPr/>
            <p:nvPr/>
          </p:nvSpPr>
          <p:spPr>
            <a:xfrm flipH="1">
              <a:off x="8305800" y="1905000"/>
              <a:ext cx="1219200" cy="1066800"/>
            </a:xfrm>
            <a:prstGeom prst="arc">
              <a:avLst>
                <a:gd name="adj1" fmla="val 20074519"/>
                <a:gd name="adj2" fmla="val 1494777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lang="de-DE">
                <a:solidFill>
                  <a:schemeClr val="bg1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7" name="Straight Connector 6"/>
            <p:cNvCxnSpPr/>
            <p:nvPr/>
          </p:nvCxnSpPr>
          <p:spPr>
            <a:xfrm>
              <a:off x="8305800" y="21336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7"/>
            <p:cNvCxnSpPr/>
            <p:nvPr/>
          </p:nvCxnSpPr>
          <p:spPr>
            <a:xfrm flipV="1">
              <a:off x="8305800" y="24384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8305800" y="2286000"/>
              <a:ext cx="1524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4" name="Bild 3" descr="Max_Planck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1371">
            <a:off x="1423284" y="5654650"/>
            <a:ext cx="866552" cy="1312763"/>
          </a:xfrm>
          <a:prstGeom prst="rect">
            <a:avLst/>
          </a:prstGeom>
          <a:scene3d>
            <a:camera prst="perspectiveFront" fov="7200000">
              <a:rot lat="0" lon="18000000" rev="0"/>
            </a:camera>
            <a:lightRig rig="threePt" dir="t"/>
          </a:scene3d>
        </p:spPr>
      </p:pic>
      <p:sp>
        <p:nvSpPr>
          <p:cNvPr id="24" name="Textfeld 21"/>
          <p:cNvSpPr txBox="1"/>
          <p:nvPr/>
        </p:nvSpPr>
        <p:spPr>
          <a:xfrm>
            <a:off x="395536" y="2204864"/>
            <a:ext cx="30529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Intensity in direction</a:t>
            </a:r>
          </a:p>
          <a:p>
            <a:r>
              <a:rPr lang="de-DE" sz="2400" dirty="0" smtClean="0"/>
              <a:t>is constant along a ray</a:t>
            </a:r>
          </a:p>
          <a:p>
            <a:r>
              <a:rPr lang="de-DE" sz="2400" dirty="0" smtClean="0"/>
              <a:t>that goes in direction </a:t>
            </a:r>
          </a:p>
          <a:p>
            <a:r>
              <a:rPr lang="de-DE" sz="2400" dirty="0" smtClean="0"/>
              <a:t>(only true in vacuum!!)</a:t>
            </a:r>
            <a:endParaRPr lang="de-DE" sz="2400" dirty="0"/>
          </a:p>
        </p:txBody>
      </p:sp>
      <p:graphicFrame>
        <p:nvGraphicFramePr>
          <p:cNvPr id="33" name="Objek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459917"/>
              </p:ext>
            </p:extLst>
          </p:nvPr>
        </p:nvGraphicFramePr>
        <p:xfrm>
          <a:off x="3099711" y="2229522"/>
          <a:ext cx="314112" cy="44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5" name="Formel" r:id="rId11" imgW="127000" imgH="177800" progId="Equation.3">
                  <p:embed/>
                </p:oleObj>
              </mc:Choice>
              <mc:Fallback>
                <p:oleObj name="Formel" r:id="rId11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99711" y="2229522"/>
                        <a:ext cx="314112" cy="440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k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955635"/>
              </p:ext>
            </p:extLst>
          </p:nvPr>
        </p:nvGraphicFramePr>
        <p:xfrm>
          <a:off x="3199695" y="2924944"/>
          <a:ext cx="314112" cy="44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6" name="Formel" r:id="rId12" imgW="127000" imgH="177800" progId="Equation.3">
                  <p:embed/>
                </p:oleObj>
              </mc:Choice>
              <mc:Fallback>
                <p:oleObj name="Formel" r:id="rId12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9695" y="2924944"/>
                        <a:ext cx="314112" cy="440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959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Directional information in radiation</a:t>
            </a:r>
            <a:endParaRPr lang="de-DE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/>
          </p:nvPr>
        </p:nvGraphicFramePr>
        <p:xfrm>
          <a:off x="755576" y="1268760"/>
          <a:ext cx="3141662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5" name="Formel" r:id="rId3" imgW="1054100" imgH="203200" progId="Equation.3">
                  <p:embed/>
                </p:oleObj>
              </mc:Choice>
              <mc:Fallback>
                <p:oleObj name="Formel" r:id="rId3" imgW="1054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6" y="1268760"/>
                        <a:ext cx="3141662" cy="604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 flipV="1">
            <a:off x="2195736" y="2861754"/>
            <a:ext cx="4392488" cy="33123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2483768" y="5526050"/>
            <a:ext cx="576064" cy="43204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oval" w="lg" len="lg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4860032" y="3725850"/>
            <a:ext cx="576064" cy="43204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oval" w="lg" len="lg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kt 12"/>
          <p:cNvGraphicFramePr>
            <a:graphicFrameLocks noChangeAspect="1"/>
          </p:cNvGraphicFramePr>
          <p:nvPr>
            <p:extLst/>
          </p:nvPr>
        </p:nvGraphicFramePr>
        <p:xfrm>
          <a:off x="2754015" y="5707087"/>
          <a:ext cx="3778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6" name="Formel" r:id="rId5" imgW="127000" imgH="177800" progId="Equation.3">
                  <p:embed/>
                </p:oleObj>
              </mc:Choice>
              <mc:Fallback>
                <p:oleObj name="Formel" r:id="rId5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54015" y="5707087"/>
                        <a:ext cx="37782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/>
          </p:nvPr>
        </p:nvGraphicFramePr>
        <p:xfrm>
          <a:off x="5058271" y="3987713"/>
          <a:ext cx="3778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7" name="Formel" r:id="rId7" imgW="127000" imgH="177800" progId="Equation.3">
                  <p:embed/>
                </p:oleObj>
              </mc:Choice>
              <mc:Fallback>
                <p:oleObj name="Formel" r:id="rId7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58271" y="3987713"/>
                        <a:ext cx="37782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kt 14"/>
          <p:cNvGraphicFramePr>
            <a:graphicFrameLocks noChangeAspect="1"/>
          </p:cNvGraphicFramePr>
          <p:nvPr>
            <p:extLst/>
          </p:nvPr>
        </p:nvGraphicFramePr>
        <p:xfrm>
          <a:off x="5868144" y="1019175"/>
          <a:ext cx="2649537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8" name="Formel" r:id="rId8" imgW="889000" imgH="393700" progId="Equation.3">
                  <p:embed/>
                </p:oleObj>
              </mc:Choice>
              <mc:Fallback>
                <p:oleObj name="Formel" r:id="rId8" imgW="889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68144" y="1019175"/>
                        <a:ext cx="2649537" cy="117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Gerade Verbindung 17"/>
          <p:cNvCxnSpPr/>
          <p:nvPr/>
        </p:nvCxnSpPr>
        <p:spPr>
          <a:xfrm>
            <a:off x="3347864" y="5174543"/>
            <a:ext cx="144016" cy="19867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3347864" y="5301208"/>
            <a:ext cx="50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s=0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84168" y="3212976"/>
            <a:ext cx="62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s=10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21" name="Gerade Verbindung 20"/>
          <p:cNvCxnSpPr/>
          <p:nvPr/>
        </p:nvCxnSpPr>
        <p:spPr>
          <a:xfrm>
            <a:off x="5868144" y="3284984"/>
            <a:ext cx="144016" cy="19867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Bild 3" descr="Max_Planck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1371">
            <a:off x="1423284" y="5654650"/>
            <a:ext cx="866552" cy="1312763"/>
          </a:xfrm>
          <a:prstGeom prst="rect">
            <a:avLst/>
          </a:prstGeom>
          <a:scene3d>
            <a:camera prst="perspectiveFront" fov="7200000">
              <a:rot lat="0" lon="18000000" rev="0"/>
            </a:camera>
            <a:lightRig rig="threePt" dir="t"/>
          </a:scene3d>
        </p:spPr>
      </p:pic>
      <p:sp>
        <p:nvSpPr>
          <p:cNvPr id="5" name="Textfeld 4"/>
          <p:cNvSpPr txBox="1"/>
          <p:nvPr/>
        </p:nvSpPr>
        <p:spPr>
          <a:xfrm>
            <a:off x="4882554" y="5153517"/>
            <a:ext cx="3692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The image gets bigger on the rhetina,</a:t>
            </a:r>
          </a:p>
          <a:p>
            <a:r>
              <a:rPr lang="de-DE" dirty="0"/>
              <a:t>but it does not shine more brightly.</a:t>
            </a:r>
          </a:p>
          <a:p>
            <a:r>
              <a:rPr lang="de-DE" dirty="0"/>
              <a:t>So indeed, intensity is constant!</a:t>
            </a:r>
          </a:p>
        </p:txBody>
      </p:sp>
      <p:sp>
        <p:nvSpPr>
          <p:cNvPr id="7" name="Rechteck 6"/>
          <p:cNvSpPr/>
          <p:nvPr/>
        </p:nvSpPr>
        <p:spPr>
          <a:xfrm>
            <a:off x="4364572" y="2526373"/>
            <a:ext cx="2799715" cy="21785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5" name="Group 4"/>
          <p:cNvGrpSpPr>
            <a:grpSpLocks/>
          </p:cNvGrpSpPr>
          <p:nvPr/>
        </p:nvGrpSpPr>
        <p:grpSpPr bwMode="auto">
          <a:xfrm rot="19284942">
            <a:off x="4017315" y="3791305"/>
            <a:ext cx="1219200" cy="1066800"/>
            <a:chOff x="8305800" y="1905000"/>
            <a:chExt cx="1219200" cy="1066800"/>
          </a:xfrm>
        </p:grpSpPr>
        <p:sp>
          <p:nvSpPr>
            <p:cNvPr id="26" name="Arc 5"/>
            <p:cNvSpPr/>
            <p:nvPr/>
          </p:nvSpPr>
          <p:spPr>
            <a:xfrm flipH="1">
              <a:off x="8305800" y="1905000"/>
              <a:ext cx="1219200" cy="1066800"/>
            </a:xfrm>
            <a:prstGeom prst="arc">
              <a:avLst>
                <a:gd name="adj1" fmla="val 20074519"/>
                <a:gd name="adj2" fmla="val 1494777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lang="de-DE">
                <a:solidFill>
                  <a:schemeClr val="bg1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7" name="Straight Connector 6"/>
            <p:cNvCxnSpPr/>
            <p:nvPr/>
          </p:nvCxnSpPr>
          <p:spPr>
            <a:xfrm>
              <a:off x="8305800" y="21336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7"/>
            <p:cNvCxnSpPr/>
            <p:nvPr/>
          </p:nvCxnSpPr>
          <p:spPr>
            <a:xfrm flipV="1">
              <a:off x="8305800" y="24384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8305800" y="2286000"/>
              <a:ext cx="1524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3" name="Textfeld 21"/>
          <p:cNvSpPr txBox="1"/>
          <p:nvPr/>
        </p:nvSpPr>
        <p:spPr>
          <a:xfrm>
            <a:off x="395536" y="2204864"/>
            <a:ext cx="30529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Intensity in direction</a:t>
            </a:r>
          </a:p>
          <a:p>
            <a:r>
              <a:rPr lang="de-DE" sz="2400" dirty="0" smtClean="0"/>
              <a:t>is constant along a ray</a:t>
            </a:r>
          </a:p>
          <a:p>
            <a:r>
              <a:rPr lang="de-DE" sz="2400" dirty="0" smtClean="0"/>
              <a:t>that goes in direction </a:t>
            </a:r>
          </a:p>
          <a:p>
            <a:r>
              <a:rPr lang="de-DE" sz="2400" dirty="0" smtClean="0"/>
              <a:t>(only true in vacuum!!)</a:t>
            </a:r>
            <a:endParaRPr lang="de-DE" sz="2400" dirty="0"/>
          </a:p>
        </p:txBody>
      </p:sp>
      <p:graphicFrame>
        <p:nvGraphicFramePr>
          <p:cNvPr id="34" name="Objek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459917"/>
              </p:ext>
            </p:extLst>
          </p:nvPr>
        </p:nvGraphicFramePr>
        <p:xfrm>
          <a:off x="3099711" y="2229522"/>
          <a:ext cx="314112" cy="44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9" name="Formel" r:id="rId11" imgW="127000" imgH="177800" progId="Equation.3">
                  <p:embed/>
                </p:oleObj>
              </mc:Choice>
              <mc:Fallback>
                <p:oleObj name="Formel" r:id="rId11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99711" y="2229522"/>
                        <a:ext cx="314112" cy="440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k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955635"/>
              </p:ext>
            </p:extLst>
          </p:nvPr>
        </p:nvGraphicFramePr>
        <p:xfrm>
          <a:off x="3199695" y="2924944"/>
          <a:ext cx="314112" cy="44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80" name="Formel" r:id="rId12" imgW="127000" imgH="177800" progId="Equation.3">
                  <p:embed/>
                </p:oleObj>
              </mc:Choice>
              <mc:Fallback>
                <p:oleObj name="Formel" r:id="rId12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9695" y="2924944"/>
                        <a:ext cx="314112" cy="440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919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Flux versus intensity of a star</a:t>
            </a:r>
            <a:endParaRPr lang="de-DE" dirty="0"/>
          </a:p>
        </p:txBody>
      </p:sp>
      <p:sp>
        <p:nvSpPr>
          <p:cNvPr id="4" name="Oval 8"/>
          <p:cNvSpPr>
            <a:spLocks noChangeArrowheads="1"/>
          </p:cNvSpPr>
          <p:nvPr/>
        </p:nvSpPr>
        <p:spPr bwMode="auto">
          <a:xfrm>
            <a:off x="1524000" y="4217392"/>
            <a:ext cx="609600" cy="6096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1905000" y="4217392"/>
            <a:ext cx="838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1905000" y="4217392"/>
            <a:ext cx="3048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" name="Line 12"/>
          <p:cNvSpPr>
            <a:spLocks noChangeShapeType="1"/>
          </p:cNvSpPr>
          <p:nvPr/>
        </p:nvSpPr>
        <p:spPr bwMode="auto">
          <a:xfrm flipV="1">
            <a:off x="1905000" y="4522192"/>
            <a:ext cx="838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Line 13"/>
          <p:cNvSpPr>
            <a:spLocks noChangeShapeType="1"/>
          </p:cNvSpPr>
          <p:nvPr/>
        </p:nvSpPr>
        <p:spPr bwMode="auto">
          <a:xfrm flipV="1">
            <a:off x="1905000" y="4522192"/>
            <a:ext cx="3048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2667000" y="4369792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800"/>
              <a:t>A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4876800" y="4369792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800"/>
              <a:t>B</a:t>
            </a: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/>
          </p:nvPr>
        </p:nvGraphicFramePr>
        <p:xfrm>
          <a:off x="1043608" y="2605088"/>
          <a:ext cx="135096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9" name="Formel" r:id="rId3" imgW="673100" imgH="444500" progId="Equation.3">
                  <p:embed/>
                </p:oleObj>
              </mc:Choice>
              <mc:Fallback>
                <p:oleObj name="Formel" r:id="rId3" imgW="6731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2605088"/>
                        <a:ext cx="1350963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655503"/>
              </p:ext>
            </p:extLst>
          </p:nvPr>
        </p:nvGraphicFramePr>
        <p:xfrm>
          <a:off x="6764761" y="2605088"/>
          <a:ext cx="18827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0" name="Formel" r:id="rId5" imgW="939800" imgH="444500" progId="Equation.3">
                  <p:embed/>
                </p:oleObj>
              </mc:Choice>
              <mc:Fallback>
                <p:oleObj name="Formel" r:id="rId5" imgW="9398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4761" y="2605088"/>
                        <a:ext cx="1882775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5765800" y="3798292"/>
          <a:ext cx="11699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1" name="Formel" r:id="rId7" imgW="584200" imgH="203200" progId="Equation.3">
                  <p:embed/>
                </p:oleObj>
              </mc:Choice>
              <mc:Fallback>
                <p:oleObj name="Formel" r:id="rId7" imgW="584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5800" y="3798292"/>
                        <a:ext cx="116998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extLst/>
          </p:nvPr>
        </p:nvGraphicFramePr>
        <p:xfrm>
          <a:off x="5905500" y="4826992"/>
          <a:ext cx="1195388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2" name="Formel" r:id="rId9" imgW="596900" imgH="165100" progId="Equation.3">
                  <p:embed/>
                </p:oleObj>
              </mc:Choice>
              <mc:Fallback>
                <p:oleObj name="Formel" r:id="rId9" imgW="5969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0" y="4826992"/>
                        <a:ext cx="1195388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Line 20"/>
          <p:cNvSpPr>
            <a:spLocks noChangeShapeType="1"/>
          </p:cNvSpPr>
          <p:nvPr/>
        </p:nvSpPr>
        <p:spPr bwMode="auto">
          <a:xfrm>
            <a:off x="6324600" y="4217392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419209" y="1072622"/>
            <a:ext cx="7222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Why does the measured flux of a star go as d</a:t>
            </a:r>
            <a:r>
              <a:rPr lang="de-DE" sz="2400" baseline="30000" dirty="0" smtClean="0"/>
              <a:t>-2</a:t>
            </a:r>
            <a:r>
              <a:rPr lang="de-DE" sz="2400" baseline="-25000" dirty="0" smtClean="0"/>
              <a:t> </a:t>
            </a:r>
            <a:r>
              <a:rPr lang="de-DE" sz="2400" dirty="0" smtClean="0"/>
              <a:t>while the </a:t>
            </a:r>
          </a:p>
          <a:p>
            <a:r>
              <a:rPr lang="de-DE" sz="2400" dirty="0"/>
              <a:t>intensity remains constant with d</a:t>
            </a:r>
            <a:r>
              <a:rPr lang="de-DE" sz="2400" dirty="0" smtClean="0"/>
              <a:t>?</a:t>
            </a:r>
            <a:endParaRPr lang="de-DE" sz="2400" dirty="0"/>
          </a:p>
        </p:txBody>
      </p:sp>
      <p:cxnSp>
        <p:nvCxnSpPr>
          <p:cNvPr id="18" name="Gerade Verbindung mit Pfeil 17"/>
          <p:cNvCxnSpPr/>
          <p:nvPr/>
        </p:nvCxnSpPr>
        <p:spPr>
          <a:xfrm>
            <a:off x="1905000" y="5157192"/>
            <a:ext cx="762000" cy="0"/>
          </a:xfrm>
          <a:prstGeom prst="straightConnector1">
            <a:avLst/>
          </a:prstGeom>
          <a:ln>
            <a:solidFill>
              <a:schemeClr val="accent2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2"/>
          <p:cNvGraphicFramePr>
            <a:graphicFrameLocks noChangeAspect="1"/>
          </p:cNvGraphicFramePr>
          <p:nvPr>
            <p:extLst/>
          </p:nvPr>
        </p:nvGraphicFramePr>
        <p:xfrm>
          <a:off x="2133600" y="5162982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3" name="Formel" r:id="rId11" imgW="190500" imgH="203200" progId="Equation.3">
                  <p:embed/>
                </p:oleObj>
              </mc:Choice>
              <mc:Fallback>
                <p:oleObj name="Formel" r:id="rId11" imgW="190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162982"/>
                        <a:ext cx="381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"/>
          <p:cNvGraphicFramePr>
            <a:graphicFrameLocks noChangeAspect="1"/>
          </p:cNvGraphicFramePr>
          <p:nvPr>
            <p:extLst/>
          </p:nvPr>
        </p:nvGraphicFramePr>
        <p:xfrm>
          <a:off x="3254896" y="590292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4" name="Formel" r:id="rId13" imgW="190500" imgH="203200" progId="Equation.3">
                  <p:embed/>
                </p:oleObj>
              </mc:Choice>
              <mc:Fallback>
                <p:oleObj name="Formel" r:id="rId13" imgW="190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896" y="5902920"/>
                        <a:ext cx="381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Gerade Verbindung mit Pfeil 20"/>
          <p:cNvCxnSpPr/>
          <p:nvPr/>
        </p:nvCxnSpPr>
        <p:spPr>
          <a:xfrm>
            <a:off x="1907704" y="5733256"/>
            <a:ext cx="2969096" cy="0"/>
          </a:xfrm>
          <a:prstGeom prst="straightConnector1">
            <a:avLst/>
          </a:prstGeom>
          <a:ln>
            <a:solidFill>
              <a:schemeClr val="accent2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3203848" y="2780928"/>
            <a:ext cx="3645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and for </a:t>
            </a:r>
            <a:r>
              <a:rPr lang="de-DE" sz="2400" dirty="0" smtClean="0">
                <a:solidFill>
                  <a:srgbClr val="C55200"/>
                </a:solidFill>
              </a:rPr>
              <a:t>d&gt;&gt;R</a:t>
            </a:r>
            <a:r>
              <a:rPr lang="de-DE" sz="2400" baseline="-25000" dirty="0" smtClean="0">
                <a:solidFill>
                  <a:srgbClr val="C55200"/>
                </a:solidFill>
              </a:rPr>
              <a:t>*</a:t>
            </a:r>
            <a:r>
              <a:rPr lang="de-DE" sz="2400" dirty="0" smtClean="0"/>
              <a:t> we also have: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9181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lke 3"/>
          <p:cNvSpPr/>
          <p:nvPr/>
        </p:nvSpPr>
        <p:spPr>
          <a:xfrm>
            <a:off x="3275856" y="3582308"/>
            <a:ext cx="2592288" cy="1566825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Optical depth </a:t>
            </a:r>
            <a:r>
              <a:rPr lang="de-DE" dirty="0" smtClean="0">
                <a:solidFill>
                  <a:schemeClr val="accent6">
                    <a:lumMod val="50000"/>
                  </a:schemeClr>
                </a:solidFill>
              </a:rPr>
              <a:t>(optically thick/thin)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2195736" y="2861754"/>
            <a:ext cx="4392488" cy="33123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2483768" y="5526050"/>
            <a:ext cx="576064" cy="43204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oval" w="lg" len="lg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4860032" y="3725850"/>
            <a:ext cx="576064" cy="43204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oval" w="lg" len="lg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kt 12"/>
          <p:cNvGraphicFramePr>
            <a:graphicFrameLocks noChangeAspect="1"/>
          </p:cNvGraphicFramePr>
          <p:nvPr>
            <p:extLst/>
          </p:nvPr>
        </p:nvGraphicFramePr>
        <p:xfrm>
          <a:off x="2754015" y="5707087"/>
          <a:ext cx="3778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2" name="Formel" r:id="rId3" imgW="127000" imgH="177800" progId="Equation.3">
                  <p:embed/>
                </p:oleObj>
              </mc:Choice>
              <mc:Fallback>
                <p:oleObj name="Formel" r:id="rId3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54015" y="5707087"/>
                        <a:ext cx="37782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/>
          </p:nvPr>
        </p:nvGraphicFramePr>
        <p:xfrm>
          <a:off x="5058271" y="3987713"/>
          <a:ext cx="3778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3" name="Formel" r:id="rId5" imgW="127000" imgH="177800" progId="Equation.3">
                  <p:embed/>
                </p:oleObj>
              </mc:Choice>
              <mc:Fallback>
                <p:oleObj name="Formel" r:id="rId5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58271" y="3987713"/>
                        <a:ext cx="37782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Gerade Verbindung 17"/>
          <p:cNvCxnSpPr/>
          <p:nvPr/>
        </p:nvCxnSpPr>
        <p:spPr>
          <a:xfrm>
            <a:off x="3347864" y="5174543"/>
            <a:ext cx="144016" cy="19867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3347864" y="5301208"/>
            <a:ext cx="521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rgbClr val="FF0000"/>
                </a:solidFill>
              </a:rPr>
              <a:t>s</a:t>
            </a:r>
            <a:r>
              <a:rPr lang="de-DE" sz="3600" baseline="-25000" dirty="0" smtClean="0">
                <a:solidFill>
                  <a:srgbClr val="FF0000"/>
                </a:solidFill>
              </a:rPr>
              <a:t>0</a:t>
            </a:r>
            <a:endParaRPr lang="de-DE" sz="3600" dirty="0">
              <a:solidFill>
                <a:srgbClr val="FF000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084168" y="3212976"/>
            <a:ext cx="521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rgbClr val="FF0000"/>
                </a:solidFill>
              </a:rPr>
              <a:t>s</a:t>
            </a:r>
            <a:r>
              <a:rPr lang="de-DE" sz="3600" baseline="-25000" dirty="0" smtClean="0">
                <a:solidFill>
                  <a:srgbClr val="FF0000"/>
                </a:solidFill>
              </a:rPr>
              <a:t>1</a:t>
            </a:r>
            <a:endParaRPr lang="de-DE" sz="3600" dirty="0">
              <a:solidFill>
                <a:srgbClr val="FF0000"/>
              </a:solidFill>
            </a:endParaRPr>
          </a:p>
        </p:txBody>
      </p:sp>
      <p:cxnSp>
        <p:nvCxnSpPr>
          <p:cNvPr id="21" name="Gerade Verbindung 20"/>
          <p:cNvCxnSpPr/>
          <p:nvPr/>
        </p:nvCxnSpPr>
        <p:spPr>
          <a:xfrm>
            <a:off x="5868144" y="3284984"/>
            <a:ext cx="144016" cy="19867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323528" y="908720"/>
            <a:ext cx="7594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The „optical depth“ of an object along a ray is </a:t>
            </a:r>
          </a:p>
          <a:p>
            <a:r>
              <a:rPr lang="de-DE" sz="2400" dirty="0" smtClean="0"/>
              <a:t>„how many mean free paths units are there along the ray?“</a:t>
            </a:r>
            <a:endParaRPr lang="de-DE" sz="2400" dirty="0"/>
          </a:p>
        </p:txBody>
      </p:sp>
      <p:graphicFrame>
        <p:nvGraphicFramePr>
          <p:cNvPr id="25" name="Objekt 24"/>
          <p:cNvGraphicFramePr>
            <a:graphicFrameLocks noChangeAspect="1"/>
          </p:cNvGraphicFramePr>
          <p:nvPr>
            <p:extLst/>
          </p:nvPr>
        </p:nvGraphicFramePr>
        <p:xfrm>
          <a:off x="7020272" y="5955954"/>
          <a:ext cx="1018130" cy="785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4" name="Formel" r:id="rId6" imgW="558800" imgH="431800" progId="Equation.3">
                  <p:embed/>
                </p:oleObj>
              </mc:Choice>
              <mc:Fallback>
                <p:oleObj name="Formel" r:id="rId6" imgW="55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20272" y="5955954"/>
                        <a:ext cx="1018130" cy="785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6578971" y="5552219"/>
            <a:ext cx="1873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Mean free path:</a:t>
            </a:r>
            <a:endParaRPr lang="de-DE" sz="2000" dirty="0"/>
          </a:p>
        </p:txBody>
      </p:sp>
      <p:graphicFrame>
        <p:nvGraphicFramePr>
          <p:cNvPr id="26" name="Objekt 25"/>
          <p:cNvGraphicFramePr>
            <a:graphicFrameLocks noChangeAspect="1"/>
          </p:cNvGraphicFramePr>
          <p:nvPr>
            <p:extLst/>
          </p:nvPr>
        </p:nvGraphicFramePr>
        <p:xfrm>
          <a:off x="6361994" y="4782431"/>
          <a:ext cx="34607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5" name="Formel" r:id="rId8" imgW="190500" imgH="215900" progId="Equation.3">
                  <p:embed/>
                </p:oleObj>
              </mc:Choice>
              <mc:Fallback>
                <p:oleObj name="Formel" r:id="rId8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61994" y="4782431"/>
                        <a:ext cx="346075" cy="39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6660232" y="4757082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is the opacity</a:t>
            </a:r>
            <a:endParaRPr lang="de-DE" sz="2000" dirty="0"/>
          </a:p>
        </p:txBody>
      </p:sp>
      <p:graphicFrame>
        <p:nvGraphicFramePr>
          <p:cNvPr id="23" name="Objekt 22"/>
          <p:cNvGraphicFramePr>
            <a:graphicFrameLocks noChangeAspect="1"/>
          </p:cNvGraphicFramePr>
          <p:nvPr>
            <p:extLst/>
          </p:nvPr>
        </p:nvGraphicFramePr>
        <p:xfrm>
          <a:off x="776418" y="1988840"/>
          <a:ext cx="2867398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6" name="Formel" r:id="rId10" imgW="939800" imgH="330200" progId="Equation.3">
                  <p:embed/>
                </p:oleObj>
              </mc:Choice>
              <mc:Fallback>
                <p:oleObj name="Formel" r:id="rId10" imgW="9398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6418" y="1988840"/>
                        <a:ext cx="2867398" cy="100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323528" y="3501008"/>
            <a:ext cx="28938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An </a:t>
            </a:r>
            <a:r>
              <a:rPr lang="de-DE" sz="2000">
                <a:solidFill>
                  <a:srgbClr val="FF0000"/>
                </a:solidFill>
              </a:rPr>
              <a:t>optically thick </a:t>
            </a:r>
            <a:r>
              <a:rPr lang="de-DE" sz="2000"/>
              <a:t>m</a:t>
            </a:r>
            <a:r>
              <a:rPr lang="de-DE" sz="2000"/>
              <a:t>edium</a:t>
            </a:r>
          </a:p>
          <a:p>
            <a:r>
              <a:rPr lang="de-DE" sz="2000"/>
              <a:t>is a medium that has a </a:t>
            </a:r>
          </a:p>
          <a:p>
            <a:r>
              <a:rPr lang="de-DE" sz="2000">
                <a:solidFill>
                  <a:srgbClr val="FF0000"/>
                </a:solidFill>
              </a:rPr>
              <a:t>high optical depth</a:t>
            </a:r>
            <a:r>
              <a:rPr lang="de-DE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63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lke 3"/>
          <p:cNvSpPr/>
          <p:nvPr/>
        </p:nvSpPr>
        <p:spPr>
          <a:xfrm>
            <a:off x="3275856" y="3582308"/>
            <a:ext cx="2592288" cy="1566825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Eddington-Barbier Rule</a:t>
            </a:r>
            <a:endParaRPr lang="de-DE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5076056" y="2861754"/>
            <a:ext cx="1512168" cy="1143310"/>
          </a:xfrm>
          <a:prstGeom prst="straightConnector1">
            <a:avLst/>
          </a:prstGeom>
          <a:ln>
            <a:solidFill>
              <a:srgbClr val="FF0000"/>
            </a:solidFill>
            <a:headEnd type="oval" w="lg" len="lg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323528" y="908720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A rough estimate of the observed Intensity </a:t>
            </a:r>
            <a:r>
              <a:rPr lang="de-DE" sz="2400" i="1" dirty="0" err="1" smtClean="0"/>
              <a:t>I</a:t>
            </a:r>
            <a:r>
              <a:rPr lang="de-DE" sz="2400" i="1" baseline="-25000" dirty="0" err="1" smtClean="0"/>
              <a:t>ν</a:t>
            </a:r>
            <a:r>
              <a:rPr lang="de-DE" sz="2400" dirty="0" smtClean="0"/>
              <a:t> of an object/cloud is:</a:t>
            </a:r>
          </a:p>
        </p:txBody>
      </p:sp>
      <p:graphicFrame>
        <p:nvGraphicFramePr>
          <p:cNvPr id="23" name="Objekt 22"/>
          <p:cNvGraphicFramePr>
            <a:graphicFrameLocks noChangeAspect="1"/>
          </p:cNvGraphicFramePr>
          <p:nvPr>
            <p:extLst/>
          </p:nvPr>
        </p:nvGraphicFramePr>
        <p:xfrm>
          <a:off x="679450" y="1772816"/>
          <a:ext cx="30607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2" name="Formel" r:id="rId3" imgW="1003300" imgH="254000" progId="Equation.3">
                  <p:embed/>
                </p:oleObj>
              </mc:Choice>
              <mc:Fallback>
                <p:oleObj name="Formel" r:id="rId3" imgW="10033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9450" y="1772816"/>
                        <a:ext cx="30607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4"/>
          <p:cNvGrpSpPr>
            <a:grpSpLocks/>
          </p:cNvGrpSpPr>
          <p:nvPr/>
        </p:nvGrpSpPr>
        <p:grpSpPr bwMode="auto">
          <a:xfrm rot="19284942">
            <a:off x="6609601" y="1892541"/>
            <a:ext cx="1219200" cy="1066800"/>
            <a:chOff x="8305800" y="1905000"/>
            <a:chExt cx="1219200" cy="1066800"/>
          </a:xfrm>
        </p:grpSpPr>
        <p:sp>
          <p:nvSpPr>
            <p:cNvPr id="27" name="Arc 5"/>
            <p:cNvSpPr/>
            <p:nvPr/>
          </p:nvSpPr>
          <p:spPr>
            <a:xfrm flipH="1">
              <a:off x="8305800" y="1905000"/>
              <a:ext cx="1219200" cy="1066800"/>
            </a:xfrm>
            <a:prstGeom prst="arc">
              <a:avLst>
                <a:gd name="adj1" fmla="val 20074519"/>
                <a:gd name="adj2" fmla="val 1494777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lang="de-DE">
                <a:solidFill>
                  <a:schemeClr val="bg1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8" name="Straight Connector 6"/>
            <p:cNvCxnSpPr/>
            <p:nvPr/>
          </p:nvCxnSpPr>
          <p:spPr>
            <a:xfrm>
              <a:off x="8305800" y="21336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7"/>
            <p:cNvCxnSpPr/>
            <p:nvPr/>
          </p:nvCxnSpPr>
          <p:spPr>
            <a:xfrm flipV="1">
              <a:off x="8305800" y="24384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8305800" y="2286000"/>
              <a:ext cx="1524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de-DE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8" name="Textfeld 7"/>
          <p:cNvSpPr txBox="1"/>
          <p:nvPr/>
        </p:nvSpPr>
        <p:spPr>
          <a:xfrm>
            <a:off x="4730908" y="3933056"/>
            <a:ext cx="1065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 err="1" smtClean="0">
                <a:solidFill>
                  <a:srgbClr val="FF0000"/>
                </a:solidFill>
              </a:rPr>
              <a:t>τ</a:t>
            </a:r>
            <a:r>
              <a:rPr lang="de-DE" sz="2400" i="1" baseline="-25000" dirty="0" err="1" smtClean="0">
                <a:solidFill>
                  <a:srgbClr val="FF0000"/>
                </a:solidFill>
              </a:rPr>
              <a:t>ν</a:t>
            </a:r>
            <a:r>
              <a:rPr lang="de-DE" sz="2400" i="1" dirty="0" smtClean="0">
                <a:solidFill>
                  <a:srgbClr val="FF0000"/>
                </a:solidFill>
              </a:rPr>
              <a:t>=2/3</a:t>
            </a:r>
            <a:endParaRPr lang="de-DE" sz="2400" i="1" dirty="0">
              <a:solidFill>
                <a:srgbClr val="FF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95536" y="5877272"/>
            <a:ext cx="865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In other words: You see that, which lies around optical </a:t>
            </a:r>
            <a:r>
              <a:rPr lang="de-DE" sz="2400" dirty="0"/>
              <a:t>depth of </a:t>
            </a:r>
            <a:r>
              <a:rPr lang="de-DE" sz="2400" dirty="0" smtClean="0"/>
              <a:t>2/3.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59473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233" y="274638"/>
            <a:ext cx="8474927" cy="603510"/>
          </a:xfrm>
        </p:spPr>
        <p:txBody>
          <a:bodyPr>
            <a:noAutofit/>
          </a:bodyPr>
          <a:lstStyle/>
          <a:p>
            <a:r>
              <a:rPr lang="en-US" sz="3600"/>
              <a:t>Where does radiation interact with matter?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44" y="1042638"/>
            <a:ext cx="5503127" cy="550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9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latin typeface="Calibri" charset="0"/>
                <a:ea typeface="ＭＳ Ｐゴシック" charset="0"/>
                <a:cs typeface="ＭＳ Ｐゴシック" charset="0"/>
              </a:rPr>
              <a:t>Radiative transfer: A short review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6080" y="1219200"/>
            <a:ext cx="7869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Radiative Transfer is a 7-dimensional problem </a:t>
            </a:r>
          </a:p>
          <a:p>
            <a:r>
              <a:rPr lang="en-US" sz="2400"/>
              <a:t>(that's </a:t>
            </a:r>
            <a:r>
              <a:rPr lang="en-US" sz="2400" i="1"/>
              <a:t>one</a:t>
            </a:r>
            <a:r>
              <a:rPr lang="en-US" sz="2400"/>
              <a:t> of the reasons it is so hard and expensive to solve):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" y="2185134"/>
            <a:ext cx="7914640" cy="70789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6080" y="3017520"/>
            <a:ext cx="3529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Usually: semi-steady-state: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51886"/>
            <a:ext cx="6283960" cy="752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91" y="3572339"/>
            <a:ext cx="7670800" cy="82421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86080" y="4614199"/>
            <a:ext cx="79405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If the emission and extinction coefficients are known, you can </a:t>
            </a:r>
          </a:p>
          <a:p>
            <a:r>
              <a:rPr lang="en-US" sz="2400"/>
              <a:t>reduce this to the Formal Transfer Equation along a single ray:</a:t>
            </a:r>
          </a:p>
        </p:txBody>
      </p:sp>
    </p:spTree>
    <p:extLst>
      <p:ext uri="{BB962C8B-B14F-4D97-AF65-F5344CB8AC3E}">
        <p14:creationId xmlns:p14="http://schemas.microsoft.com/office/powerpoint/2010/main" val="189921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hteck 18"/>
          <p:cNvSpPr>
            <a:spLocks noChangeArrowheads="1"/>
          </p:cNvSpPr>
          <p:nvPr/>
        </p:nvSpPr>
        <p:spPr bwMode="auto">
          <a:xfrm>
            <a:off x="5876925" y="5876925"/>
            <a:ext cx="1935163" cy="5762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46" name="Rechteck 17"/>
          <p:cNvSpPr>
            <a:spLocks noChangeArrowheads="1"/>
          </p:cNvSpPr>
          <p:nvPr/>
        </p:nvSpPr>
        <p:spPr bwMode="auto">
          <a:xfrm>
            <a:off x="5580063" y="4581525"/>
            <a:ext cx="3240087" cy="1079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47" name="Rechteck 16"/>
          <p:cNvSpPr>
            <a:spLocks noChangeArrowheads="1"/>
          </p:cNvSpPr>
          <p:nvPr/>
        </p:nvSpPr>
        <p:spPr bwMode="auto">
          <a:xfrm>
            <a:off x="5724525" y="3213100"/>
            <a:ext cx="2232025" cy="10080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771775" y="1484313"/>
            <a:ext cx="3455988" cy="10080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latin typeface="Calibri" charset="0"/>
                <a:ea typeface="ＭＳ Ｐゴシック" charset="0"/>
                <a:cs typeface="ＭＳ Ｐゴシック" charset="0"/>
              </a:rPr>
              <a:t>Radiative transfer: A short review</a:t>
            </a:r>
          </a:p>
        </p:txBody>
      </p:sp>
      <p:graphicFrame>
        <p:nvGraphicFramePr>
          <p:cNvPr id="6150" name="Object 5"/>
          <p:cNvGraphicFramePr>
            <a:graphicFrameLocks noChangeAspect="1"/>
          </p:cNvGraphicFramePr>
          <p:nvPr/>
        </p:nvGraphicFramePr>
        <p:xfrm>
          <a:off x="2987675" y="1484313"/>
          <a:ext cx="2986088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1" name="Equation" r:id="rId4" imgW="1193800" imgH="368300" progId="Equation.3">
                  <p:embed/>
                </p:oleObj>
              </mc:Choice>
              <mc:Fallback>
                <p:oleObj name="Equation" r:id="rId4" imgW="11938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1484313"/>
                        <a:ext cx="2986088" cy="91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1" name="Text Box 4"/>
          <p:cNvSpPr txBox="1">
            <a:spLocks noChangeArrowheads="1"/>
          </p:cNvSpPr>
          <p:nvPr/>
        </p:nvSpPr>
        <p:spPr bwMode="auto">
          <a:xfrm>
            <a:off x="609600" y="985838"/>
            <a:ext cx="54384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2400"/>
              <a:t>Formal Transfer Equation along a ray:</a:t>
            </a:r>
          </a:p>
        </p:txBody>
      </p:sp>
      <p:sp>
        <p:nvSpPr>
          <p:cNvPr id="6152" name="Text Box 5"/>
          <p:cNvSpPr txBox="1">
            <a:spLocks noChangeArrowheads="1"/>
          </p:cNvSpPr>
          <p:nvPr/>
        </p:nvSpPr>
        <p:spPr bwMode="auto">
          <a:xfrm>
            <a:off x="609600" y="2446338"/>
            <a:ext cx="79248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2400"/>
              <a:t>Over length scales larger than 1/</a:t>
            </a:r>
            <a:r>
              <a:rPr lang="en-GB" sz="2400">
                <a:sym typeface="Symbol" charset="0"/>
              </a:rPr>
              <a:t></a:t>
            </a:r>
            <a:r>
              <a:rPr lang="en-GB" sz="2400" baseline="-25000">
                <a:sym typeface="Symbol" charset="0"/>
              </a:rPr>
              <a:t></a:t>
            </a:r>
            <a:r>
              <a:rPr lang="en-GB" sz="2400">
                <a:sym typeface="Symbol" charset="0"/>
              </a:rPr>
              <a:t> intensity I tends to approach source function S. </a:t>
            </a:r>
            <a:endParaRPr lang="en-GB" sz="2400"/>
          </a:p>
        </p:txBody>
      </p:sp>
      <p:sp>
        <p:nvSpPr>
          <p:cNvPr id="6153" name="Rectangle 6"/>
          <p:cNvSpPr>
            <a:spLocks noChangeArrowheads="1"/>
          </p:cNvSpPr>
          <p:nvPr/>
        </p:nvSpPr>
        <p:spPr bwMode="auto">
          <a:xfrm>
            <a:off x="609600" y="3476625"/>
            <a:ext cx="31647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sz="2400"/>
              <a:t>Photon mean free path:</a:t>
            </a:r>
          </a:p>
        </p:txBody>
      </p:sp>
      <p:graphicFrame>
        <p:nvGraphicFramePr>
          <p:cNvPr id="6154" name="Object 4"/>
          <p:cNvGraphicFramePr>
            <a:graphicFrameLocks noChangeAspect="1"/>
          </p:cNvGraphicFramePr>
          <p:nvPr/>
        </p:nvGraphicFramePr>
        <p:xfrm>
          <a:off x="5867400" y="3200400"/>
          <a:ext cx="1874838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2" name="Formel" r:id="rId6" imgW="749300" imgH="406400" progId="Equation.3">
                  <p:embed/>
                </p:oleObj>
              </mc:Choice>
              <mc:Fallback>
                <p:oleObj name="Formel" r:id="rId6" imgW="7493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200400"/>
                        <a:ext cx="1874838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5" name="Rectangle 8"/>
          <p:cNvSpPr>
            <a:spLocks noChangeArrowheads="1"/>
          </p:cNvSpPr>
          <p:nvPr/>
        </p:nvSpPr>
        <p:spPr bwMode="auto">
          <a:xfrm>
            <a:off x="609600" y="4695825"/>
            <a:ext cx="2971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sz="2400"/>
              <a:t>Optical depth of a cloud of size L:</a:t>
            </a:r>
          </a:p>
        </p:txBody>
      </p:sp>
      <p:graphicFrame>
        <p:nvGraphicFramePr>
          <p:cNvPr id="6156" name="Object 3"/>
          <p:cNvGraphicFramePr>
            <a:graphicFrameLocks noChangeAspect="1"/>
          </p:cNvGraphicFramePr>
          <p:nvPr/>
        </p:nvGraphicFramePr>
        <p:xfrm>
          <a:off x="5791200" y="4572000"/>
          <a:ext cx="2828925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3" name="Formel" r:id="rId8" imgW="1130300" imgH="406400" progId="Equation.3">
                  <p:embed/>
                </p:oleObj>
              </mc:Choice>
              <mc:Fallback>
                <p:oleObj name="Formel" r:id="rId8" imgW="11303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572000"/>
                        <a:ext cx="2828925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609600" y="5730875"/>
            <a:ext cx="55784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2400"/>
              <a:t>In case of local thermodynamic equilibrium: S is Planck function:</a:t>
            </a:r>
          </a:p>
        </p:txBody>
      </p:sp>
      <p:graphicFrame>
        <p:nvGraphicFramePr>
          <p:cNvPr id="6158" name="Object 2"/>
          <p:cNvGraphicFramePr>
            <a:graphicFrameLocks noChangeAspect="1"/>
          </p:cNvGraphicFramePr>
          <p:nvPr/>
        </p:nvGraphicFramePr>
        <p:xfrm>
          <a:off x="5930900" y="5938838"/>
          <a:ext cx="174783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4" name="Formel" r:id="rId10" imgW="698500" imgH="177800" progId="Equation.3">
                  <p:embed/>
                </p:oleObj>
              </mc:Choice>
              <mc:Fallback>
                <p:oleObj name="Formel" r:id="rId10" imgW="6985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0900" y="5938838"/>
                        <a:ext cx="1747838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71605" y="6453188"/>
            <a:ext cx="155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Kirchhoff's law</a:t>
            </a:r>
          </a:p>
        </p:txBody>
      </p:sp>
    </p:spTree>
    <p:extLst>
      <p:ext uri="{BB962C8B-B14F-4D97-AF65-F5344CB8AC3E}">
        <p14:creationId xmlns:p14="http://schemas.microsoft.com/office/powerpoint/2010/main" val="30911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hteck 1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Rad. trans. through a cloud of fixed T</a:t>
            </a:r>
          </a:p>
        </p:txBody>
      </p:sp>
      <p:sp>
        <p:nvSpPr>
          <p:cNvPr id="3" name="Cloud 2"/>
          <p:cNvSpPr/>
          <p:nvPr/>
        </p:nvSpPr>
        <p:spPr>
          <a:xfrm>
            <a:off x="2590800" y="1066800"/>
            <a:ext cx="2667000" cy="2286000"/>
          </a:xfrm>
          <a:prstGeom prst="cloud">
            <a:avLst/>
          </a:prstGeom>
          <a:solidFill>
            <a:srgbClr val="DACE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2133600"/>
            <a:ext cx="8001000" cy="1588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97" name="Group 4"/>
          <p:cNvGrpSpPr>
            <a:grpSpLocks/>
          </p:cNvGrpSpPr>
          <p:nvPr/>
        </p:nvGrpSpPr>
        <p:grpSpPr bwMode="auto">
          <a:xfrm>
            <a:off x="8305800" y="1600200"/>
            <a:ext cx="1219200" cy="1066800"/>
            <a:chOff x="8305800" y="1905000"/>
            <a:chExt cx="1219200" cy="1066800"/>
          </a:xfrm>
        </p:grpSpPr>
        <p:sp>
          <p:nvSpPr>
            <p:cNvPr id="6" name="Arc 5"/>
            <p:cNvSpPr/>
            <p:nvPr/>
          </p:nvSpPr>
          <p:spPr>
            <a:xfrm flipH="1">
              <a:off x="8305800" y="1905000"/>
              <a:ext cx="1219200" cy="1066800"/>
            </a:xfrm>
            <a:prstGeom prst="arc">
              <a:avLst>
                <a:gd name="adj1" fmla="val 20074519"/>
                <a:gd name="adj2" fmla="val 1494777"/>
              </a:avLst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8305800" y="21336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8305800" y="24384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8305800" y="2286000"/>
              <a:ext cx="1524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8198" name="TextBox 9"/>
          <p:cNvSpPr txBox="1">
            <a:spLocks noChangeArrowheads="1"/>
          </p:cNvSpPr>
          <p:nvPr/>
        </p:nvSpPr>
        <p:spPr bwMode="auto">
          <a:xfrm>
            <a:off x="484188" y="2133600"/>
            <a:ext cx="668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I</a:t>
            </a:r>
            <a:r>
              <a:rPr lang="en-US" sz="2400" baseline="-25000">
                <a:solidFill>
                  <a:srgbClr val="000000"/>
                </a:solidFill>
                <a:latin typeface="Lucida Grande" charset="0"/>
                <a:cs typeface="Lucida Grande" charset="0"/>
              </a:rPr>
              <a:t>ν</a:t>
            </a:r>
            <a:r>
              <a:rPr lang="en-US" sz="2400" baseline="-25000">
                <a:solidFill>
                  <a:srgbClr val="000000"/>
                </a:solidFill>
              </a:rPr>
              <a:t>,bg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199" name="TextBox 10"/>
          <p:cNvSpPr txBox="1">
            <a:spLocks noChangeArrowheads="1"/>
          </p:cNvSpPr>
          <p:nvPr/>
        </p:nvSpPr>
        <p:spPr bwMode="auto">
          <a:xfrm>
            <a:off x="6096000" y="2128838"/>
            <a:ext cx="725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I</a:t>
            </a:r>
            <a:r>
              <a:rPr lang="en-US" sz="2400" baseline="-25000">
                <a:solidFill>
                  <a:srgbClr val="000000"/>
                </a:solidFill>
                <a:latin typeface="Lucida Grande" charset="0"/>
                <a:cs typeface="Lucida Grande" charset="0"/>
              </a:rPr>
              <a:t>ν</a:t>
            </a:r>
            <a:r>
              <a:rPr lang="en-US" sz="2400" baseline="-25000">
                <a:solidFill>
                  <a:srgbClr val="000000"/>
                </a:solidFill>
              </a:rPr>
              <a:t>,out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00" name="TextBox 11"/>
          <p:cNvSpPr txBox="1">
            <a:spLocks noChangeArrowheads="1"/>
          </p:cNvSpPr>
          <p:nvPr/>
        </p:nvSpPr>
        <p:spPr bwMode="auto">
          <a:xfrm>
            <a:off x="3733800" y="1519238"/>
            <a:ext cx="863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bg1"/>
                </a:solidFill>
              </a:rPr>
              <a:t>T</a:t>
            </a:r>
            <a:r>
              <a:rPr lang="en-US" sz="2400" baseline="-25000">
                <a:solidFill>
                  <a:schemeClr val="bg1"/>
                </a:solidFill>
              </a:rPr>
              <a:t>cloud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201" name="TextBox 12"/>
          <p:cNvSpPr txBox="1">
            <a:spLocks noChangeArrowheads="1"/>
          </p:cNvSpPr>
          <p:nvPr/>
        </p:nvSpPr>
        <p:spPr bwMode="auto">
          <a:xfrm>
            <a:off x="3482975" y="2066925"/>
            <a:ext cx="865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τ</a:t>
            </a:r>
            <a:r>
              <a:rPr lang="en-US" sz="2800" baseline="-250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cloud</a:t>
            </a:r>
          </a:p>
        </p:txBody>
      </p:sp>
      <p:pic>
        <p:nvPicPr>
          <p:cNvPr id="8202" name="Picture 14" descr="slab_tau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46463"/>
            <a:ext cx="83058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3" name="TextBox 15"/>
          <p:cNvSpPr txBox="1">
            <a:spLocks noChangeArrowheads="1"/>
          </p:cNvSpPr>
          <p:nvPr/>
        </p:nvSpPr>
        <p:spPr bwMode="auto">
          <a:xfrm>
            <a:off x="76200" y="2662238"/>
            <a:ext cx="176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T</a:t>
            </a:r>
            <a:r>
              <a:rPr lang="en-US" sz="2400" baseline="-25000">
                <a:solidFill>
                  <a:srgbClr val="000000"/>
                </a:solidFill>
              </a:rPr>
              <a:t>bg</a:t>
            </a:r>
            <a:r>
              <a:rPr lang="en-US" sz="2400">
                <a:solidFill>
                  <a:srgbClr val="000000"/>
                </a:solidFill>
              </a:rPr>
              <a:t>=6000 K</a:t>
            </a:r>
          </a:p>
        </p:txBody>
      </p:sp>
    </p:spTree>
    <p:extLst>
      <p:ext uri="{BB962C8B-B14F-4D97-AF65-F5344CB8AC3E}">
        <p14:creationId xmlns:p14="http://schemas.microsoft.com/office/powerpoint/2010/main" val="181494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hteck 1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9218" name="Picture 14" descr="slab_tau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3446463"/>
            <a:ext cx="82867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Rad. trans. through a cloud of fixed T</a:t>
            </a:r>
            <a:endParaRPr lang="de-DE" sz="40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Cloud 2"/>
          <p:cNvSpPr/>
          <p:nvPr/>
        </p:nvSpPr>
        <p:spPr>
          <a:xfrm>
            <a:off x="2590800" y="1066800"/>
            <a:ext cx="2667000" cy="2286000"/>
          </a:xfrm>
          <a:prstGeom prst="cloud">
            <a:avLst/>
          </a:prstGeom>
          <a:solidFill>
            <a:srgbClr val="DACE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9" name="Straight Connector 3"/>
          <p:cNvCxnSpPr/>
          <p:nvPr/>
        </p:nvCxnSpPr>
        <p:spPr>
          <a:xfrm>
            <a:off x="304800" y="2133600"/>
            <a:ext cx="8001000" cy="1588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222" name="Group 4"/>
          <p:cNvGrpSpPr>
            <a:grpSpLocks/>
          </p:cNvGrpSpPr>
          <p:nvPr/>
        </p:nvGrpSpPr>
        <p:grpSpPr bwMode="auto">
          <a:xfrm>
            <a:off x="8305800" y="1600200"/>
            <a:ext cx="1219200" cy="1066800"/>
            <a:chOff x="8305800" y="1905000"/>
            <a:chExt cx="1219200" cy="1066800"/>
          </a:xfrm>
        </p:grpSpPr>
        <p:sp>
          <p:nvSpPr>
            <p:cNvPr id="21" name="Arc 5"/>
            <p:cNvSpPr/>
            <p:nvPr/>
          </p:nvSpPr>
          <p:spPr>
            <a:xfrm flipH="1">
              <a:off x="8305800" y="1905000"/>
              <a:ext cx="1219200" cy="1066800"/>
            </a:xfrm>
            <a:prstGeom prst="arc">
              <a:avLst>
                <a:gd name="adj1" fmla="val 20074519"/>
                <a:gd name="adj2" fmla="val 1494777"/>
              </a:avLst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2" name="Straight Connector 6"/>
            <p:cNvCxnSpPr/>
            <p:nvPr/>
          </p:nvCxnSpPr>
          <p:spPr>
            <a:xfrm>
              <a:off x="8305800" y="21336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7"/>
            <p:cNvCxnSpPr/>
            <p:nvPr/>
          </p:nvCxnSpPr>
          <p:spPr>
            <a:xfrm flipV="1">
              <a:off x="8305800" y="24384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8305800" y="2286000"/>
              <a:ext cx="1524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9223" name="TextBox 9"/>
          <p:cNvSpPr txBox="1">
            <a:spLocks noChangeArrowheads="1"/>
          </p:cNvSpPr>
          <p:nvPr/>
        </p:nvSpPr>
        <p:spPr bwMode="auto">
          <a:xfrm>
            <a:off x="484188" y="2133600"/>
            <a:ext cx="668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I</a:t>
            </a:r>
            <a:r>
              <a:rPr lang="en-US" sz="2400" baseline="-25000">
                <a:solidFill>
                  <a:srgbClr val="000000"/>
                </a:solidFill>
                <a:latin typeface="Lucida Grande" charset="0"/>
                <a:cs typeface="Lucida Grande" charset="0"/>
              </a:rPr>
              <a:t>ν</a:t>
            </a:r>
            <a:r>
              <a:rPr lang="en-US" sz="2400" baseline="-25000">
                <a:solidFill>
                  <a:srgbClr val="000000"/>
                </a:solidFill>
              </a:rPr>
              <a:t>,bg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24" name="TextBox 10"/>
          <p:cNvSpPr txBox="1">
            <a:spLocks noChangeArrowheads="1"/>
          </p:cNvSpPr>
          <p:nvPr/>
        </p:nvSpPr>
        <p:spPr bwMode="auto">
          <a:xfrm>
            <a:off x="6096000" y="2128838"/>
            <a:ext cx="725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I</a:t>
            </a:r>
            <a:r>
              <a:rPr lang="en-US" sz="2400" baseline="-25000">
                <a:solidFill>
                  <a:srgbClr val="000000"/>
                </a:solidFill>
                <a:latin typeface="Lucida Grande" charset="0"/>
                <a:cs typeface="Lucida Grande" charset="0"/>
              </a:rPr>
              <a:t>ν</a:t>
            </a:r>
            <a:r>
              <a:rPr lang="en-US" sz="2400" baseline="-25000">
                <a:solidFill>
                  <a:srgbClr val="000000"/>
                </a:solidFill>
              </a:rPr>
              <a:t>,out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25" name="TextBox 11"/>
          <p:cNvSpPr txBox="1">
            <a:spLocks noChangeArrowheads="1"/>
          </p:cNvSpPr>
          <p:nvPr/>
        </p:nvSpPr>
        <p:spPr bwMode="auto">
          <a:xfrm>
            <a:off x="3733800" y="1519238"/>
            <a:ext cx="863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bg1"/>
                </a:solidFill>
              </a:rPr>
              <a:t>T</a:t>
            </a:r>
            <a:r>
              <a:rPr lang="en-US" sz="2400" baseline="-25000">
                <a:solidFill>
                  <a:schemeClr val="bg1"/>
                </a:solidFill>
              </a:rPr>
              <a:t>cloud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9226" name="TextBox 12"/>
          <p:cNvSpPr txBox="1">
            <a:spLocks noChangeArrowheads="1"/>
          </p:cNvSpPr>
          <p:nvPr/>
        </p:nvSpPr>
        <p:spPr bwMode="auto">
          <a:xfrm>
            <a:off x="3482975" y="2066925"/>
            <a:ext cx="865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τ</a:t>
            </a:r>
            <a:r>
              <a:rPr lang="en-US" sz="2800" baseline="-250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cloud</a:t>
            </a:r>
          </a:p>
        </p:txBody>
      </p:sp>
      <p:sp>
        <p:nvSpPr>
          <p:cNvPr id="9227" name="TextBox 15"/>
          <p:cNvSpPr txBox="1">
            <a:spLocks noChangeArrowheads="1"/>
          </p:cNvSpPr>
          <p:nvPr/>
        </p:nvSpPr>
        <p:spPr bwMode="auto">
          <a:xfrm>
            <a:off x="76200" y="2662238"/>
            <a:ext cx="176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T</a:t>
            </a:r>
            <a:r>
              <a:rPr lang="en-US" sz="2400" baseline="-25000">
                <a:solidFill>
                  <a:srgbClr val="000000"/>
                </a:solidFill>
              </a:rPr>
              <a:t>bg</a:t>
            </a:r>
            <a:r>
              <a:rPr lang="en-US" sz="2400">
                <a:solidFill>
                  <a:srgbClr val="000000"/>
                </a:solidFill>
              </a:rPr>
              <a:t>=6000 K</a:t>
            </a:r>
          </a:p>
        </p:txBody>
      </p:sp>
    </p:spTree>
    <p:extLst>
      <p:ext uri="{BB962C8B-B14F-4D97-AF65-F5344CB8AC3E}">
        <p14:creationId xmlns:p14="http://schemas.microsoft.com/office/powerpoint/2010/main" val="89601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hteck 1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242" name="Picture 14" descr="slab_tau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3448050"/>
            <a:ext cx="8286750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Rad. trans. through a cloud of fixed T</a:t>
            </a:r>
            <a:endParaRPr lang="de-DE" sz="40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Cloud 2"/>
          <p:cNvSpPr/>
          <p:nvPr/>
        </p:nvSpPr>
        <p:spPr>
          <a:xfrm>
            <a:off x="2590800" y="1066800"/>
            <a:ext cx="2667000" cy="2286000"/>
          </a:xfrm>
          <a:prstGeom prst="cloud">
            <a:avLst/>
          </a:prstGeom>
          <a:solidFill>
            <a:srgbClr val="DACE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9" name="Straight Connector 3"/>
          <p:cNvCxnSpPr/>
          <p:nvPr/>
        </p:nvCxnSpPr>
        <p:spPr>
          <a:xfrm>
            <a:off x="304800" y="2133600"/>
            <a:ext cx="8001000" cy="1588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46" name="Group 4"/>
          <p:cNvGrpSpPr>
            <a:grpSpLocks/>
          </p:cNvGrpSpPr>
          <p:nvPr/>
        </p:nvGrpSpPr>
        <p:grpSpPr bwMode="auto">
          <a:xfrm>
            <a:off x="8305800" y="1600200"/>
            <a:ext cx="1219200" cy="1066800"/>
            <a:chOff x="8305800" y="1905000"/>
            <a:chExt cx="1219200" cy="1066800"/>
          </a:xfrm>
        </p:grpSpPr>
        <p:sp>
          <p:nvSpPr>
            <p:cNvPr id="21" name="Arc 5"/>
            <p:cNvSpPr/>
            <p:nvPr/>
          </p:nvSpPr>
          <p:spPr>
            <a:xfrm flipH="1">
              <a:off x="8305800" y="1905000"/>
              <a:ext cx="1219200" cy="1066800"/>
            </a:xfrm>
            <a:prstGeom prst="arc">
              <a:avLst>
                <a:gd name="adj1" fmla="val 20074519"/>
                <a:gd name="adj2" fmla="val 1494777"/>
              </a:avLst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2" name="Straight Connector 6"/>
            <p:cNvCxnSpPr/>
            <p:nvPr/>
          </p:nvCxnSpPr>
          <p:spPr>
            <a:xfrm>
              <a:off x="8305800" y="21336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7"/>
            <p:cNvCxnSpPr/>
            <p:nvPr/>
          </p:nvCxnSpPr>
          <p:spPr>
            <a:xfrm flipV="1">
              <a:off x="8305800" y="24384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8305800" y="2286000"/>
              <a:ext cx="1524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0247" name="TextBox 9"/>
          <p:cNvSpPr txBox="1">
            <a:spLocks noChangeArrowheads="1"/>
          </p:cNvSpPr>
          <p:nvPr/>
        </p:nvSpPr>
        <p:spPr bwMode="auto">
          <a:xfrm>
            <a:off x="484188" y="2133600"/>
            <a:ext cx="668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I</a:t>
            </a:r>
            <a:r>
              <a:rPr lang="en-US" sz="2400" baseline="-25000">
                <a:solidFill>
                  <a:srgbClr val="000000"/>
                </a:solidFill>
                <a:latin typeface="Lucida Grande" charset="0"/>
                <a:cs typeface="Lucida Grande" charset="0"/>
              </a:rPr>
              <a:t>ν</a:t>
            </a:r>
            <a:r>
              <a:rPr lang="en-US" sz="2400" baseline="-25000">
                <a:solidFill>
                  <a:srgbClr val="000000"/>
                </a:solidFill>
              </a:rPr>
              <a:t>,bg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48" name="TextBox 10"/>
          <p:cNvSpPr txBox="1">
            <a:spLocks noChangeArrowheads="1"/>
          </p:cNvSpPr>
          <p:nvPr/>
        </p:nvSpPr>
        <p:spPr bwMode="auto">
          <a:xfrm>
            <a:off x="6096000" y="2128838"/>
            <a:ext cx="725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I</a:t>
            </a:r>
            <a:r>
              <a:rPr lang="en-US" sz="2400" baseline="-25000">
                <a:solidFill>
                  <a:srgbClr val="000000"/>
                </a:solidFill>
                <a:latin typeface="Lucida Grande" charset="0"/>
                <a:cs typeface="Lucida Grande" charset="0"/>
              </a:rPr>
              <a:t>ν</a:t>
            </a:r>
            <a:r>
              <a:rPr lang="en-US" sz="2400" baseline="-25000">
                <a:solidFill>
                  <a:srgbClr val="000000"/>
                </a:solidFill>
              </a:rPr>
              <a:t>,out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49" name="TextBox 11"/>
          <p:cNvSpPr txBox="1">
            <a:spLocks noChangeArrowheads="1"/>
          </p:cNvSpPr>
          <p:nvPr/>
        </p:nvSpPr>
        <p:spPr bwMode="auto">
          <a:xfrm>
            <a:off x="3733800" y="1519238"/>
            <a:ext cx="863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bg1"/>
                </a:solidFill>
              </a:rPr>
              <a:t>T</a:t>
            </a:r>
            <a:r>
              <a:rPr lang="en-US" sz="2400" baseline="-25000">
                <a:solidFill>
                  <a:schemeClr val="bg1"/>
                </a:solidFill>
              </a:rPr>
              <a:t>cloud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0250" name="TextBox 12"/>
          <p:cNvSpPr txBox="1">
            <a:spLocks noChangeArrowheads="1"/>
          </p:cNvSpPr>
          <p:nvPr/>
        </p:nvSpPr>
        <p:spPr bwMode="auto">
          <a:xfrm>
            <a:off x="3482975" y="2066925"/>
            <a:ext cx="865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τ</a:t>
            </a:r>
            <a:r>
              <a:rPr lang="en-US" sz="2800" baseline="-250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cloud</a:t>
            </a:r>
          </a:p>
        </p:txBody>
      </p:sp>
      <p:sp>
        <p:nvSpPr>
          <p:cNvPr id="10251" name="TextBox 15"/>
          <p:cNvSpPr txBox="1">
            <a:spLocks noChangeArrowheads="1"/>
          </p:cNvSpPr>
          <p:nvPr/>
        </p:nvSpPr>
        <p:spPr bwMode="auto">
          <a:xfrm>
            <a:off x="76200" y="2662238"/>
            <a:ext cx="176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T</a:t>
            </a:r>
            <a:r>
              <a:rPr lang="en-US" sz="2400" baseline="-25000">
                <a:solidFill>
                  <a:srgbClr val="000000"/>
                </a:solidFill>
              </a:rPr>
              <a:t>bg</a:t>
            </a:r>
            <a:r>
              <a:rPr lang="en-US" sz="2400">
                <a:solidFill>
                  <a:srgbClr val="000000"/>
                </a:solidFill>
              </a:rPr>
              <a:t>=6000 K</a:t>
            </a:r>
          </a:p>
        </p:txBody>
      </p:sp>
    </p:spTree>
    <p:extLst>
      <p:ext uri="{BB962C8B-B14F-4D97-AF65-F5344CB8AC3E}">
        <p14:creationId xmlns:p14="http://schemas.microsoft.com/office/powerpoint/2010/main" val="122959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hteck 1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1266" name="Picture 14" descr="slab_tau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3451225"/>
            <a:ext cx="82867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Rad. trans. through a cloud of fixed T</a:t>
            </a:r>
            <a:endParaRPr lang="de-DE" sz="40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Cloud 2"/>
          <p:cNvSpPr/>
          <p:nvPr/>
        </p:nvSpPr>
        <p:spPr>
          <a:xfrm>
            <a:off x="2590800" y="1066800"/>
            <a:ext cx="2667000" cy="2286000"/>
          </a:xfrm>
          <a:prstGeom prst="cloud">
            <a:avLst/>
          </a:prstGeom>
          <a:solidFill>
            <a:srgbClr val="DACE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9" name="Straight Connector 3"/>
          <p:cNvCxnSpPr/>
          <p:nvPr/>
        </p:nvCxnSpPr>
        <p:spPr>
          <a:xfrm>
            <a:off x="304800" y="2133600"/>
            <a:ext cx="8001000" cy="1588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70" name="Group 4"/>
          <p:cNvGrpSpPr>
            <a:grpSpLocks/>
          </p:cNvGrpSpPr>
          <p:nvPr/>
        </p:nvGrpSpPr>
        <p:grpSpPr bwMode="auto">
          <a:xfrm>
            <a:off x="8305800" y="1600200"/>
            <a:ext cx="1219200" cy="1066800"/>
            <a:chOff x="8305800" y="1905000"/>
            <a:chExt cx="1219200" cy="1066800"/>
          </a:xfrm>
        </p:grpSpPr>
        <p:sp>
          <p:nvSpPr>
            <p:cNvPr id="21" name="Arc 5"/>
            <p:cNvSpPr/>
            <p:nvPr/>
          </p:nvSpPr>
          <p:spPr>
            <a:xfrm flipH="1">
              <a:off x="8305800" y="1905000"/>
              <a:ext cx="1219200" cy="1066800"/>
            </a:xfrm>
            <a:prstGeom prst="arc">
              <a:avLst>
                <a:gd name="adj1" fmla="val 20074519"/>
                <a:gd name="adj2" fmla="val 1494777"/>
              </a:avLst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2" name="Straight Connector 6"/>
            <p:cNvCxnSpPr/>
            <p:nvPr/>
          </p:nvCxnSpPr>
          <p:spPr>
            <a:xfrm>
              <a:off x="8305800" y="21336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7"/>
            <p:cNvCxnSpPr/>
            <p:nvPr/>
          </p:nvCxnSpPr>
          <p:spPr>
            <a:xfrm flipV="1">
              <a:off x="8305800" y="24384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8305800" y="2286000"/>
              <a:ext cx="1524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271" name="TextBox 9"/>
          <p:cNvSpPr txBox="1">
            <a:spLocks noChangeArrowheads="1"/>
          </p:cNvSpPr>
          <p:nvPr/>
        </p:nvSpPr>
        <p:spPr bwMode="auto">
          <a:xfrm>
            <a:off x="484188" y="2133600"/>
            <a:ext cx="668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I</a:t>
            </a:r>
            <a:r>
              <a:rPr lang="en-US" sz="2400" baseline="-25000">
                <a:solidFill>
                  <a:srgbClr val="000000"/>
                </a:solidFill>
                <a:latin typeface="Lucida Grande" charset="0"/>
                <a:cs typeface="Lucida Grande" charset="0"/>
              </a:rPr>
              <a:t>ν</a:t>
            </a:r>
            <a:r>
              <a:rPr lang="en-US" sz="2400" baseline="-25000">
                <a:solidFill>
                  <a:srgbClr val="000000"/>
                </a:solidFill>
              </a:rPr>
              <a:t>,bg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1272" name="TextBox 10"/>
          <p:cNvSpPr txBox="1">
            <a:spLocks noChangeArrowheads="1"/>
          </p:cNvSpPr>
          <p:nvPr/>
        </p:nvSpPr>
        <p:spPr bwMode="auto">
          <a:xfrm>
            <a:off x="6096000" y="2128838"/>
            <a:ext cx="725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I</a:t>
            </a:r>
            <a:r>
              <a:rPr lang="en-US" sz="2400" baseline="-25000">
                <a:solidFill>
                  <a:srgbClr val="000000"/>
                </a:solidFill>
                <a:latin typeface="Lucida Grande" charset="0"/>
                <a:cs typeface="Lucida Grande" charset="0"/>
              </a:rPr>
              <a:t>ν</a:t>
            </a:r>
            <a:r>
              <a:rPr lang="en-US" sz="2400" baseline="-25000">
                <a:solidFill>
                  <a:srgbClr val="000000"/>
                </a:solidFill>
              </a:rPr>
              <a:t>,out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1273" name="TextBox 11"/>
          <p:cNvSpPr txBox="1">
            <a:spLocks noChangeArrowheads="1"/>
          </p:cNvSpPr>
          <p:nvPr/>
        </p:nvSpPr>
        <p:spPr bwMode="auto">
          <a:xfrm>
            <a:off x="3733800" y="1519238"/>
            <a:ext cx="863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bg1"/>
                </a:solidFill>
              </a:rPr>
              <a:t>T</a:t>
            </a:r>
            <a:r>
              <a:rPr lang="en-US" sz="2400" baseline="-25000">
                <a:solidFill>
                  <a:schemeClr val="bg1"/>
                </a:solidFill>
              </a:rPr>
              <a:t>cloud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1274" name="TextBox 12"/>
          <p:cNvSpPr txBox="1">
            <a:spLocks noChangeArrowheads="1"/>
          </p:cNvSpPr>
          <p:nvPr/>
        </p:nvSpPr>
        <p:spPr bwMode="auto">
          <a:xfrm>
            <a:off x="3482975" y="2066925"/>
            <a:ext cx="865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τ</a:t>
            </a:r>
            <a:r>
              <a:rPr lang="en-US" sz="2800" baseline="-250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cloud</a:t>
            </a:r>
          </a:p>
        </p:txBody>
      </p:sp>
      <p:sp>
        <p:nvSpPr>
          <p:cNvPr id="11275" name="TextBox 15"/>
          <p:cNvSpPr txBox="1">
            <a:spLocks noChangeArrowheads="1"/>
          </p:cNvSpPr>
          <p:nvPr/>
        </p:nvSpPr>
        <p:spPr bwMode="auto">
          <a:xfrm>
            <a:off x="76200" y="2662238"/>
            <a:ext cx="176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T</a:t>
            </a:r>
            <a:r>
              <a:rPr lang="en-US" sz="2400" baseline="-25000">
                <a:solidFill>
                  <a:srgbClr val="000000"/>
                </a:solidFill>
              </a:rPr>
              <a:t>bg</a:t>
            </a:r>
            <a:r>
              <a:rPr lang="en-US" sz="2400">
                <a:solidFill>
                  <a:srgbClr val="000000"/>
                </a:solidFill>
              </a:rPr>
              <a:t>=6000 K</a:t>
            </a:r>
          </a:p>
        </p:txBody>
      </p:sp>
    </p:spTree>
    <p:extLst>
      <p:ext uri="{BB962C8B-B14F-4D97-AF65-F5344CB8AC3E}">
        <p14:creationId xmlns:p14="http://schemas.microsoft.com/office/powerpoint/2010/main" val="59776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hteck 1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2290" name="Picture 14" descr="slab_tau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46463"/>
            <a:ext cx="83058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Rad. trans. through a cloud of fixed T</a:t>
            </a:r>
            <a:endParaRPr lang="de-DE" sz="40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Cloud 2"/>
          <p:cNvSpPr/>
          <p:nvPr/>
        </p:nvSpPr>
        <p:spPr>
          <a:xfrm>
            <a:off x="2590800" y="1066800"/>
            <a:ext cx="2667000" cy="2286000"/>
          </a:xfrm>
          <a:prstGeom prst="cloud">
            <a:avLst/>
          </a:prstGeom>
          <a:solidFill>
            <a:srgbClr val="DACE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9" name="Straight Connector 3"/>
          <p:cNvCxnSpPr/>
          <p:nvPr/>
        </p:nvCxnSpPr>
        <p:spPr>
          <a:xfrm>
            <a:off x="304800" y="2133600"/>
            <a:ext cx="8001000" cy="1588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294" name="Group 4"/>
          <p:cNvGrpSpPr>
            <a:grpSpLocks/>
          </p:cNvGrpSpPr>
          <p:nvPr/>
        </p:nvGrpSpPr>
        <p:grpSpPr bwMode="auto">
          <a:xfrm>
            <a:off x="8305800" y="1600200"/>
            <a:ext cx="1219200" cy="1066800"/>
            <a:chOff x="8305800" y="1905000"/>
            <a:chExt cx="1219200" cy="1066800"/>
          </a:xfrm>
        </p:grpSpPr>
        <p:sp>
          <p:nvSpPr>
            <p:cNvPr id="21" name="Arc 5"/>
            <p:cNvSpPr/>
            <p:nvPr/>
          </p:nvSpPr>
          <p:spPr>
            <a:xfrm flipH="1">
              <a:off x="8305800" y="1905000"/>
              <a:ext cx="1219200" cy="1066800"/>
            </a:xfrm>
            <a:prstGeom prst="arc">
              <a:avLst>
                <a:gd name="adj1" fmla="val 20074519"/>
                <a:gd name="adj2" fmla="val 1494777"/>
              </a:avLst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2" name="Straight Connector 6"/>
            <p:cNvCxnSpPr/>
            <p:nvPr/>
          </p:nvCxnSpPr>
          <p:spPr>
            <a:xfrm>
              <a:off x="8305800" y="21336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7"/>
            <p:cNvCxnSpPr/>
            <p:nvPr/>
          </p:nvCxnSpPr>
          <p:spPr>
            <a:xfrm flipV="1">
              <a:off x="8305800" y="24384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8305800" y="2286000"/>
              <a:ext cx="1524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2295" name="TextBox 9"/>
          <p:cNvSpPr txBox="1">
            <a:spLocks noChangeArrowheads="1"/>
          </p:cNvSpPr>
          <p:nvPr/>
        </p:nvSpPr>
        <p:spPr bwMode="auto">
          <a:xfrm>
            <a:off x="484188" y="2133600"/>
            <a:ext cx="668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I</a:t>
            </a:r>
            <a:r>
              <a:rPr lang="en-US" sz="2400" baseline="-25000">
                <a:solidFill>
                  <a:srgbClr val="000000"/>
                </a:solidFill>
                <a:latin typeface="Lucida Grande" charset="0"/>
                <a:cs typeface="Lucida Grande" charset="0"/>
              </a:rPr>
              <a:t>ν</a:t>
            </a:r>
            <a:r>
              <a:rPr lang="en-US" sz="2400" baseline="-25000">
                <a:solidFill>
                  <a:srgbClr val="000000"/>
                </a:solidFill>
              </a:rPr>
              <a:t>,bg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2296" name="TextBox 10"/>
          <p:cNvSpPr txBox="1">
            <a:spLocks noChangeArrowheads="1"/>
          </p:cNvSpPr>
          <p:nvPr/>
        </p:nvSpPr>
        <p:spPr bwMode="auto">
          <a:xfrm>
            <a:off x="6096000" y="2128838"/>
            <a:ext cx="725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I</a:t>
            </a:r>
            <a:r>
              <a:rPr lang="en-US" sz="2400" baseline="-25000">
                <a:solidFill>
                  <a:srgbClr val="000000"/>
                </a:solidFill>
                <a:latin typeface="Lucida Grande" charset="0"/>
                <a:cs typeface="Lucida Grande" charset="0"/>
              </a:rPr>
              <a:t>ν</a:t>
            </a:r>
            <a:r>
              <a:rPr lang="en-US" sz="2400" baseline="-25000">
                <a:solidFill>
                  <a:srgbClr val="000000"/>
                </a:solidFill>
              </a:rPr>
              <a:t>,out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2297" name="TextBox 11"/>
          <p:cNvSpPr txBox="1">
            <a:spLocks noChangeArrowheads="1"/>
          </p:cNvSpPr>
          <p:nvPr/>
        </p:nvSpPr>
        <p:spPr bwMode="auto">
          <a:xfrm>
            <a:off x="3733800" y="1519238"/>
            <a:ext cx="863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bg1"/>
                </a:solidFill>
              </a:rPr>
              <a:t>T</a:t>
            </a:r>
            <a:r>
              <a:rPr lang="en-US" sz="2400" baseline="-25000">
                <a:solidFill>
                  <a:schemeClr val="bg1"/>
                </a:solidFill>
              </a:rPr>
              <a:t>cloud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2298" name="TextBox 12"/>
          <p:cNvSpPr txBox="1">
            <a:spLocks noChangeArrowheads="1"/>
          </p:cNvSpPr>
          <p:nvPr/>
        </p:nvSpPr>
        <p:spPr bwMode="auto">
          <a:xfrm>
            <a:off x="3482975" y="2066925"/>
            <a:ext cx="865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τ</a:t>
            </a:r>
            <a:r>
              <a:rPr lang="en-US" sz="2800" baseline="-250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cloud</a:t>
            </a:r>
          </a:p>
        </p:txBody>
      </p:sp>
      <p:sp>
        <p:nvSpPr>
          <p:cNvPr id="12299" name="TextBox 15"/>
          <p:cNvSpPr txBox="1">
            <a:spLocks noChangeArrowheads="1"/>
          </p:cNvSpPr>
          <p:nvPr/>
        </p:nvSpPr>
        <p:spPr bwMode="auto">
          <a:xfrm>
            <a:off x="76200" y="2662238"/>
            <a:ext cx="176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T</a:t>
            </a:r>
            <a:r>
              <a:rPr lang="en-US" sz="2400" baseline="-25000">
                <a:solidFill>
                  <a:srgbClr val="000000"/>
                </a:solidFill>
              </a:rPr>
              <a:t>bg</a:t>
            </a:r>
            <a:r>
              <a:rPr lang="en-US" sz="2400">
                <a:solidFill>
                  <a:srgbClr val="000000"/>
                </a:solidFill>
              </a:rPr>
              <a:t>=6000 K</a:t>
            </a:r>
          </a:p>
        </p:txBody>
      </p:sp>
    </p:spTree>
    <p:extLst>
      <p:ext uri="{BB962C8B-B14F-4D97-AF65-F5344CB8AC3E}">
        <p14:creationId xmlns:p14="http://schemas.microsoft.com/office/powerpoint/2010/main" val="64906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hteck 1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3314" name="Picture 14" descr="slab_tau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44875"/>
            <a:ext cx="8305800" cy="341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Rad. trans. through a cloud of fixed T</a:t>
            </a:r>
            <a:endParaRPr lang="de-DE" sz="40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Cloud 2"/>
          <p:cNvSpPr/>
          <p:nvPr/>
        </p:nvSpPr>
        <p:spPr>
          <a:xfrm>
            <a:off x="2590800" y="1066800"/>
            <a:ext cx="2667000" cy="2286000"/>
          </a:xfrm>
          <a:prstGeom prst="cloud">
            <a:avLst/>
          </a:prstGeom>
          <a:solidFill>
            <a:srgbClr val="DACE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9" name="Straight Connector 3"/>
          <p:cNvCxnSpPr/>
          <p:nvPr/>
        </p:nvCxnSpPr>
        <p:spPr>
          <a:xfrm>
            <a:off x="304800" y="2133600"/>
            <a:ext cx="8001000" cy="1588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318" name="Group 4"/>
          <p:cNvGrpSpPr>
            <a:grpSpLocks/>
          </p:cNvGrpSpPr>
          <p:nvPr/>
        </p:nvGrpSpPr>
        <p:grpSpPr bwMode="auto">
          <a:xfrm>
            <a:off x="8305800" y="1600200"/>
            <a:ext cx="1219200" cy="1066800"/>
            <a:chOff x="8305800" y="1905000"/>
            <a:chExt cx="1219200" cy="1066800"/>
          </a:xfrm>
        </p:grpSpPr>
        <p:sp>
          <p:nvSpPr>
            <p:cNvPr id="21" name="Arc 5"/>
            <p:cNvSpPr/>
            <p:nvPr/>
          </p:nvSpPr>
          <p:spPr>
            <a:xfrm flipH="1">
              <a:off x="8305800" y="1905000"/>
              <a:ext cx="1219200" cy="1066800"/>
            </a:xfrm>
            <a:prstGeom prst="arc">
              <a:avLst>
                <a:gd name="adj1" fmla="val 20074519"/>
                <a:gd name="adj2" fmla="val 1494777"/>
              </a:avLst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2" name="Straight Connector 6"/>
            <p:cNvCxnSpPr/>
            <p:nvPr/>
          </p:nvCxnSpPr>
          <p:spPr>
            <a:xfrm>
              <a:off x="8305800" y="21336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7"/>
            <p:cNvCxnSpPr/>
            <p:nvPr/>
          </p:nvCxnSpPr>
          <p:spPr>
            <a:xfrm flipV="1">
              <a:off x="8305800" y="24384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8305800" y="2286000"/>
              <a:ext cx="1524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3319" name="TextBox 9"/>
          <p:cNvSpPr txBox="1">
            <a:spLocks noChangeArrowheads="1"/>
          </p:cNvSpPr>
          <p:nvPr/>
        </p:nvSpPr>
        <p:spPr bwMode="auto">
          <a:xfrm>
            <a:off x="484188" y="2133600"/>
            <a:ext cx="668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I</a:t>
            </a:r>
            <a:r>
              <a:rPr lang="en-US" sz="2400" baseline="-25000">
                <a:solidFill>
                  <a:srgbClr val="000000"/>
                </a:solidFill>
                <a:latin typeface="Lucida Grande" charset="0"/>
                <a:cs typeface="Lucida Grande" charset="0"/>
              </a:rPr>
              <a:t>ν</a:t>
            </a:r>
            <a:r>
              <a:rPr lang="en-US" sz="2400" baseline="-25000">
                <a:solidFill>
                  <a:srgbClr val="000000"/>
                </a:solidFill>
              </a:rPr>
              <a:t>,bg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320" name="TextBox 10"/>
          <p:cNvSpPr txBox="1">
            <a:spLocks noChangeArrowheads="1"/>
          </p:cNvSpPr>
          <p:nvPr/>
        </p:nvSpPr>
        <p:spPr bwMode="auto">
          <a:xfrm>
            <a:off x="6096000" y="2128838"/>
            <a:ext cx="725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I</a:t>
            </a:r>
            <a:r>
              <a:rPr lang="en-US" sz="2400" baseline="-25000">
                <a:solidFill>
                  <a:srgbClr val="000000"/>
                </a:solidFill>
                <a:latin typeface="Lucida Grande" charset="0"/>
                <a:cs typeface="Lucida Grande" charset="0"/>
              </a:rPr>
              <a:t>ν</a:t>
            </a:r>
            <a:r>
              <a:rPr lang="en-US" sz="2400" baseline="-25000">
                <a:solidFill>
                  <a:srgbClr val="000000"/>
                </a:solidFill>
              </a:rPr>
              <a:t>,out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321" name="TextBox 11"/>
          <p:cNvSpPr txBox="1">
            <a:spLocks noChangeArrowheads="1"/>
          </p:cNvSpPr>
          <p:nvPr/>
        </p:nvSpPr>
        <p:spPr bwMode="auto">
          <a:xfrm>
            <a:off x="3733800" y="1519238"/>
            <a:ext cx="863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bg1"/>
                </a:solidFill>
              </a:rPr>
              <a:t>T</a:t>
            </a:r>
            <a:r>
              <a:rPr lang="en-US" sz="2400" baseline="-25000">
                <a:solidFill>
                  <a:schemeClr val="bg1"/>
                </a:solidFill>
              </a:rPr>
              <a:t>cloud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3322" name="TextBox 12"/>
          <p:cNvSpPr txBox="1">
            <a:spLocks noChangeArrowheads="1"/>
          </p:cNvSpPr>
          <p:nvPr/>
        </p:nvSpPr>
        <p:spPr bwMode="auto">
          <a:xfrm>
            <a:off x="3482975" y="2066925"/>
            <a:ext cx="865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τ</a:t>
            </a:r>
            <a:r>
              <a:rPr lang="en-US" sz="2800" baseline="-250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cloud</a:t>
            </a:r>
          </a:p>
        </p:txBody>
      </p:sp>
      <p:sp>
        <p:nvSpPr>
          <p:cNvPr id="13323" name="TextBox 15"/>
          <p:cNvSpPr txBox="1">
            <a:spLocks noChangeArrowheads="1"/>
          </p:cNvSpPr>
          <p:nvPr/>
        </p:nvSpPr>
        <p:spPr bwMode="auto">
          <a:xfrm>
            <a:off x="76200" y="2662238"/>
            <a:ext cx="176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T</a:t>
            </a:r>
            <a:r>
              <a:rPr lang="en-US" sz="2400" baseline="-25000">
                <a:solidFill>
                  <a:srgbClr val="000000"/>
                </a:solidFill>
              </a:rPr>
              <a:t>bg</a:t>
            </a:r>
            <a:r>
              <a:rPr lang="en-US" sz="2400">
                <a:solidFill>
                  <a:srgbClr val="000000"/>
                </a:solidFill>
              </a:rPr>
              <a:t>=6000 K</a:t>
            </a:r>
          </a:p>
        </p:txBody>
      </p:sp>
    </p:spTree>
    <p:extLst>
      <p:ext uri="{BB962C8B-B14F-4D97-AF65-F5344CB8AC3E}">
        <p14:creationId xmlns:p14="http://schemas.microsoft.com/office/powerpoint/2010/main" val="173992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hteck 1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4338" name="Picture 14" descr="slab_tau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46463"/>
            <a:ext cx="83058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Rad. trans. through a cloud of fixed T</a:t>
            </a:r>
            <a:endParaRPr lang="de-DE" sz="40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Cloud 2"/>
          <p:cNvSpPr/>
          <p:nvPr/>
        </p:nvSpPr>
        <p:spPr>
          <a:xfrm>
            <a:off x="2590800" y="1066800"/>
            <a:ext cx="2667000" cy="2286000"/>
          </a:xfrm>
          <a:prstGeom prst="cloud">
            <a:avLst/>
          </a:prstGeom>
          <a:solidFill>
            <a:srgbClr val="DACE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9" name="Straight Connector 3"/>
          <p:cNvCxnSpPr/>
          <p:nvPr/>
        </p:nvCxnSpPr>
        <p:spPr>
          <a:xfrm>
            <a:off x="304800" y="2133600"/>
            <a:ext cx="8001000" cy="1588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42" name="Group 4"/>
          <p:cNvGrpSpPr>
            <a:grpSpLocks/>
          </p:cNvGrpSpPr>
          <p:nvPr/>
        </p:nvGrpSpPr>
        <p:grpSpPr bwMode="auto">
          <a:xfrm>
            <a:off x="8305800" y="1600200"/>
            <a:ext cx="1219200" cy="1066800"/>
            <a:chOff x="8305800" y="1905000"/>
            <a:chExt cx="1219200" cy="1066800"/>
          </a:xfrm>
        </p:grpSpPr>
        <p:sp>
          <p:nvSpPr>
            <p:cNvPr id="21" name="Arc 5"/>
            <p:cNvSpPr/>
            <p:nvPr/>
          </p:nvSpPr>
          <p:spPr>
            <a:xfrm flipH="1">
              <a:off x="8305800" y="1905000"/>
              <a:ext cx="1219200" cy="1066800"/>
            </a:xfrm>
            <a:prstGeom prst="arc">
              <a:avLst>
                <a:gd name="adj1" fmla="val 20074519"/>
                <a:gd name="adj2" fmla="val 1494777"/>
              </a:avLst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2" name="Straight Connector 6"/>
            <p:cNvCxnSpPr/>
            <p:nvPr/>
          </p:nvCxnSpPr>
          <p:spPr>
            <a:xfrm>
              <a:off x="8305800" y="21336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7"/>
            <p:cNvCxnSpPr/>
            <p:nvPr/>
          </p:nvCxnSpPr>
          <p:spPr>
            <a:xfrm flipV="1">
              <a:off x="8305800" y="24384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8305800" y="2286000"/>
              <a:ext cx="1524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4343" name="TextBox 9"/>
          <p:cNvSpPr txBox="1">
            <a:spLocks noChangeArrowheads="1"/>
          </p:cNvSpPr>
          <p:nvPr/>
        </p:nvSpPr>
        <p:spPr bwMode="auto">
          <a:xfrm>
            <a:off x="484188" y="2133600"/>
            <a:ext cx="668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I</a:t>
            </a:r>
            <a:r>
              <a:rPr lang="en-US" sz="2400" baseline="-25000">
                <a:solidFill>
                  <a:srgbClr val="000000"/>
                </a:solidFill>
                <a:latin typeface="Lucida Grande" charset="0"/>
                <a:cs typeface="Lucida Grande" charset="0"/>
              </a:rPr>
              <a:t>ν</a:t>
            </a:r>
            <a:r>
              <a:rPr lang="en-US" sz="2400" baseline="-25000">
                <a:solidFill>
                  <a:srgbClr val="000000"/>
                </a:solidFill>
              </a:rPr>
              <a:t>,bg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44" name="TextBox 10"/>
          <p:cNvSpPr txBox="1">
            <a:spLocks noChangeArrowheads="1"/>
          </p:cNvSpPr>
          <p:nvPr/>
        </p:nvSpPr>
        <p:spPr bwMode="auto">
          <a:xfrm>
            <a:off x="6096000" y="2128838"/>
            <a:ext cx="725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I</a:t>
            </a:r>
            <a:r>
              <a:rPr lang="en-US" sz="2400" baseline="-25000">
                <a:solidFill>
                  <a:srgbClr val="000000"/>
                </a:solidFill>
                <a:latin typeface="Lucida Grande" charset="0"/>
                <a:cs typeface="Lucida Grande" charset="0"/>
              </a:rPr>
              <a:t>ν</a:t>
            </a:r>
            <a:r>
              <a:rPr lang="en-US" sz="2400" baseline="-25000">
                <a:solidFill>
                  <a:srgbClr val="000000"/>
                </a:solidFill>
              </a:rPr>
              <a:t>,out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45" name="TextBox 11"/>
          <p:cNvSpPr txBox="1">
            <a:spLocks noChangeArrowheads="1"/>
          </p:cNvSpPr>
          <p:nvPr/>
        </p:nvSpPr>
        <p:spPr bwMode="auto">
          <a:xfrm>
            <a:off x="3733800" y="1519238"/>
            <a:ext cx="863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bg1"/>
                </a:solidFill>
              </a:rPr>
              <a:t>T</a:t>
            </a:r>
            <a:r>
              <a:rPr lang="en-US" sz="2400" baseline="-25000">
                <a:solidFill>
                  <a:schemeClr val="bg1"/>
                </a:solidFill>
              </a:rPr>
              <a:t>cloud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4346" name="TextBox 12"/>
          <p:cNvSpPr txBox="1">
            <a:spLocks noChangeArrowheads="1"/>
          </p:cNvSpPr>
          <p:nvPr/>
        </p:nvSpPr>
        <p:spPr bwMode="auto">
          <a:xfrm>
            <a:off x="3482975" y="2066925"/>
            <a:ext cx="865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τ</a:t>
            </a:r>
            <a:r>
              <a:rPr lang="en-US" sz="2800" baseline="-250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cloud</a:t>
            </a:r>
          </a:p>
        </p:txBody>
      </p:sp>
      <p:sp>
        <p:nvSpPr>
          <p:cNvPr id="14347" name="TextBox 15"/>
          <p:cNvSpPr txBox="1">
            <a:spLocks noChangeArrowheads="1"/>
          </p:cNvSpPr>
          <p:nvPr/>
        </p:nvSpPr>
        <p:spPr bwMode="auto">
          <a:xfrm>
            <a:off x="76200" y="2662238"/>
            <a:ext cx="176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T</a:t>
            </a:r>
            <a:r>
              <a:rPr lang="en-US" sz="2400" baseline="-25000">
                <a:solidFill>
                  <a:srgbClr val="000000"/>
                </a:solidFill>
              </a:rPr>
              <a:t>bg</a:t>
            </a:r>
            <a:r>
              <a:rPr lang="en-US" sz="2400">
                <a:solidFill>
                  <a:srgbClr val="000000"/>
                </a:solidFill>
              </a:rPr>
              <a:t>=6000 K</a:t>
            </a:r>
          </a:p>
        </p:txBody>
      </p:sp>
    </p:spTree>
    <p:extLst>
      <p:ext uri="{BB962C8B-B14F-4D97-AF65-F5344CB8AC3E}">
        <p14:creationId xmlns:p14="http://schemas.microsoft.com/office/powerpoint/2010/main" val="67537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hteck 1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5362" name="Picture 14" descr="slab_tau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46463"/>
            <a:ext cx="83058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Rad. trans. through a cloud of fixed T</a:t>
            </a:r>
            <a:endParaRPr lang="de-DE" sz="40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Cloud 2"/>
          <p:cNvSpPr/>
          <p:nvPr/>
        </p:nvSpPr>
        <p:spPr>
          <a:xfrm>
            <a:off x="2590800" y="1066800"/>
            <a:ext cx="2667000" cy="2286000"/>
          </a:xfrm>
          <a:prstGeom prst="cloud">
            <a:avLst/>
          </a:prstGeom>
          <a:solidFill>
            <a:srgbClr val="DACEA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9" name="Straight Connector 3"/>
          <p:cNvCxnSpPr/>
          <p:nvPr/>
        </p:nvCxnSpPr>
        <p:spPr>
          <a:xfrm>
            <a:off x="304800" y="2133600"/>
            <a:ext cx="8001000" cy="1588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366" name="Group 4"/>
          <p:cNvGrpSpPr>
            <a:grpSpLocks/>
          </p:cNvGrpSpPr>
          <p:nvPr/>
        </p:nvGrpSpPr>
        <p:grpSpPr bwMode="auto">
          <a:xfrm>
            <a:off x="8305800" y="1600200"/>
            <a:ext cx="1219200" cy="1066800"/>
            <a:chOff x="8305800" y="1905000"/>
            <a:chExt cx="1219200" cy="1066800"/>
          </a:xfrm>
        </p:grpSpPr>
        <p:sp>
          <p:nvSpPr>
            <p:cNvPr id="21" name="Arc 5"/>
            <p:cNvSpPr/>
            <p:nvPr/>
          </p:nvSpPr>
          <p:spPr>
            <a:xfrm flipH="1">
              <a:off x="8305800" y="1905000"/>
              <a:ext cx="1219200" cy="1066800"/>
            </a:xfrm>
            <a:prstGeom prst="arc">
              <a:avLst>
                <a:gd name="adj1" fmla="val 20074519"/>
                <a:gd name="adj2" fmla="val 1494777"/>
              </a:avLst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2" name="Straight Connector 6"/>
            <p:cNvCxnSpPr/>
            <p:nvPr/>
          </p:nvCxnSpPr>
          <p:spPr>
            <a:xfrm>
              <a:off x="8305800" y="21336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7"/>
            <p:cNvCxnSpPr/>
            <p:nvPr/>
          </p:nvCxnSpPr>
          <p:spPr>
            <a:xfrm flipV="1">
              <a:off x="8305800" y="2438400"/>
              <a:ext cx="609600" cy="30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8305800" y="2286000"/>
              <a:ext cx="152400" cy="3048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5367" name="TextBox 9"/>
          <p:cNvSpPr txBox="1">
            <a:spLocks noChangeArrowheads="1"/>
          </p:cNvSpPr>
          <p:nvPr/>
        </p:nvSpPr>
        <p:spPr bwMode="auto">
          <a:xfrm>
            <a:off x="484188" y="2133600"/>
            <a:ext cx="668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I</a:t>
            </a:r>
            <a:r>
              <a:rPr lang="en-US" sz="2400" baseline="-25000">
                <a:solidFill>
                  <a:srgbClr val="000000"/>
                </a:solidFill>
                <a:latin typeface="Lucida Grande" charset="0"/>
                <a:cs typeface="Lucida Grande" charset="0"/>
              </a:rPr>
              <a:t>ν</a:t>
            </a:r>
            <a:r>
              <a:rPr lang="en-US" sz="2400" baseline="-25000">
                <a:solidFill>
                  <a:srgbClr val="000000"/>
                </a:solidFill>
              </a:rPr>
              <a:t>,bg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5368" name="TextBox 10"/>
          <p:cNvSpPr txBox="1">
            <a:spLocks noChangeArrowheads="1"/>
          </p:cNvSpPr>
          <p:nvPr/>
        </p:nvSpPr>
        <p:spPr bwMode="auto">
          <a:xfrm>
            <a:off x="6096000" y="2128838"/>
            <a:ext cx="725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I</a:t>
            </a:r>
            <a:r>
              <a:rPr lang="en-US" sz="2400" baseline="-25000">
                <a:solidFill>
                  <a:srgbClr val="000000"/>
                </a:solidFill>
                <a:latin typeface="Lucida Grande" charset="0"/>
                <a:cs typeface="Lucida Grande" charset="0"/>
              </a:rPr>
              <a:t>ν</a:t>
            </a:r>
            <a:r>
              <a:rPr lang="en-US" sz="2400" baseline="-25000">
                <a:solidFill>
                  <a:srgbClr val="000000"/>
                </a:solidFill>
              </a:rPr>
              <a:t>,out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5369" name="TextBox 11"/>
          <p:cNvSpPr txBox="1">
            <a:spLocks noChangeArrowheads="1"/>
          </p:cNvSpPr>
          <p:nvPr/>
        </p:nvSpPr>
        <p:spPr bwMode="auto">
          <a:xfrm>
            <a:off x="3733800" y="1519238"/>
            <a:ext cx="863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bg1"/>
                </a:solidFill>
              </a:rPr>
              <a:t>T</a:t>
            </a:r>
            <a:r>
              <a:rPr lang="en-US" sz="2400" baseline="-25000">
                <a:solidFill>
                  <a:schemeClr val="bg1"/>
                </a:solidFill>
              </a:rPr>
              <a:t>cloud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5370" name="TextBox 12"/>
          <p:cNvSpPr txBox="1">
            <a:spLocks noChangeArrowheads="1"/>
          </p:cNvSpPr>
          <p:nvPr/>
        </p:nvSpPr>
        <p:spPr bwMode="auto">
          <a:xfrm>
            <a:off x="3482975" y="2066925"/>
            <a:ext cx="865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τ</a:t>
            </a:r>
            <a:r>
              <a:rPr lang="en-US" sz="2800" baseline="-250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cloud</a:t>
            </a:r>
          </a:p>
        </p:txBody>
      </p:sp>
      <p:sp>
        <p:nvSpPr>
          <p:cNvPr id="15371" name="TextBox 15"/>
          <p:cNvSpPr txBox="1">
            <a:spLocks noChangeArrowheads="1"/>
          </p:cNvSpPr>
          <p:nvPr/>
        </p:nvSpPr>
        <p:spPr bwMode="auto">
          <a:xfrm>
            <a:off x="76200" y="2662238"/>
            <a:ext cx="176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000000"/>
                </a:solidFill>
              </a:rPr>
              <a:t>T</a:t>
            </a:r>
            <a:r>
              <a:rPr lang="en-US" sz="2400" baseline="-25000">
                <a:solidFill>
                  <a:srgbClr val="000000"/>
                </a:solidFill>
              </a:rPr>
              <a:t>bg</a:t>
            </a:r>
            <a:r>
              <a:rPr lang="en-US" sz="2400">
                <a:solidFill>
                  <a:srgbClr val="000000"/>
                </a:solidFill>
              </a:rPr>
              <a:t>=6000 K</a:t>
            </a:r>
          </a:p>
        </p:txBody>
      </p:sp>
    </p:spTree>
    <p:extLst>
      <p:ext uri="{BB962C8B-B14F-4D97-AF65-F5344CB8AC3E}">
        <p14:creationId xmlns:p14="http://schemas.microsoft.com/office/powerpoint/2010/main" val="161288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233" y="274638"/>
            <a:ext cx="8474927" cy="603510"/>
          </a:xfrm>
        </p:spPr>
        <p:txBody>
          <a:bodyPr>
            <a:noAutofit/>
          </a:bodyPr>
          <a:lstStyle/>
          <a:p>
            <a:r>
              <a:rPr lang="en-US" sz="3600"/>
              <a:t>Where does radiation interact with matter?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34" y="1315379"/>
            <a:ext cx="635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3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hteck 29"/>
          <p:cNvSpPr>
            <a:spLocks noChangeArrowheads="1"/>
          </p:cNvSpPr>
          <p:nvPr/>
        </p:nvSpPr>
        <p:spPr bwMode="auto">
          <a:xfrm>
            <a:off x="1116013" y="4652963"/>
            <a:ext cx="3384550" cy="1079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86" name="Rechteck 28"/>
          <p:cNvSpPr>
            <a:spLocks noChangeArrowheads="1"/>
          </p:cNvSpPr>
          <p:nvPr/>
        </p:nvSpPr>
        <p:spPr bwMode="auto">
          <a:xfrm>
            <a:off x="6588125" y="3860800"/>
            <a:ext cx="2016125" cy="5762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87" name="Rechteck 27"/>
          <p:cNvSpPr>
            <a:spLocks noChangeArrowheads="1"/>
          </p:cNvSpPr>
          <p:nvPr/>
        </p:nvSpPr>
        <p:spPr bwMode="auto">
          <a:xfrm>
            <a:off x="539750" y="3716338"/>
            <a:ext cx="4679950" cy="7207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88" name="Rechteck 26"/>
          <p:cNvSpPr>
            <a:spLocks noChangeArrowheads="1"/>
          </p:cNvSpPr>
          <p:nvPr/>
        </p:nvSpPr>
        <p:spPr bwMode="auto">
          <a:xfrm>
            <a:off x="2411413" y="1557338"/>
            <a:ext cx="3455987" cy="10080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latin typeface="Calibri" charset="0"/>
                <a:ea typeface="ＭＳ Ｐゴシック" charset="0"/>
                <a:cs typeface="ＭＳ Ｐゴシック" charset="0"/>
              </a:rPr>
              <a:t>Formal radiative transfer solution</a:t>
            </a:r>
          </a:p>
        </p:txBody>
      </p:sp>
      <p:sp>
        <p:nvSpPr>
          <p:cNvPr id="16390" name="Rectangle 4"/>
          <p:cNvSpPr>
            <a:spLocks noChangeArrowheads="1"/>
          </p:cNvSpPr>
          <p:nvPr/>
        </p:nvSpPr>
        <p:spPr bwMode="auto">
          <a:xfrm>
            <a:off x="414338" y="2951163"/>
            <a:ext cx="57057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sz="2400"/>
              <a:t>Observed flux from single-temperature slab:</a:t>
            </a:r>
          </a:p>
        </p:txBody>
      </p:sp>
      <p:graphicFrame>
        <p:nvGraphicFramePr>
          <p:cNvPr id="16391" name="Object 2"/>
          <p:cNvGraphicFramePr>
            <a:graphicFrameLocks noChangeAspect="1"/>
          </p:cNvGraphicFramePr>
          <p:nvPr/>
        </p:nvGraphicFramePr>
        <p:xfrm>
          <a:off x="685800" y="3813175"/>
          <a:ext cx="44180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3" name="Formel" r:id="rId4" imgW="1765300" imgH="203200" progId="Equation.3">
                  <p:embed/>
                </p:oleObj>
              </mc:Choice>
              <mc:Fallback>
                <p:oleObj name="Formel" r:id="rId4" imgW="17653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813175"/>
                        <a:ext cx="441801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92" name="Group 15"/>
          <p:cNvGrpSpPr>
            <a:grpSpLocks/>
          </p:cNvGrpSpPr>
          <p:nvPr/>
        </p:nvGrpSpPr>
        <p:grpSpPr bwMode="auto">
          <a:xfrm>
            <a:off x="1095375" y="4700588"/>
            <a:ext cx="3248025" cy="842962"/>
            <a:chOff x="3399" y="1056"/>
            <a:chExt cx="2046" cy="531"/>
          </a:xfrm>
        </p:grpSpPr>
        <p:graphicFrame>
          <p:nvGraphicFramePr>
            <p:cNvPr id="16396" name="Object 5"/>
            <p:cNvGraphicFramePr>
              <a:graphicFrameLocks noChangeAspect="1"/>
            </p:cNvGraphicFramePr>
            <p:nvPr/>
          </p:nvGraphicFramePr>
          <p:xfrm>
            <a:off x="3504" y="1056"/>
            <a:ext cx="1091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54" name="Formel" r:id="rId6" imgW="673100" imgH="177800" progId="Equation.3">
                    <p:embed/>
                  </p:oleObj>
                </mc:Choice>
                <mc:Fallback>
                  <p:oleObj name="Formel" r:id="rId6" imgW="673100" imgH="177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056"/>
                          <a:ext cx="1091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97" name="Rectangle 11"/>
            <p:cNvSpPr>
              <a:spLocks noChangeArrowheads="1"/>
            </p:cNvSpPr>
            <p:nvPr/>
          </p:nvSpPr>
          <p:spPr bwMode="auto">
            <a:xfrm>
              <a:off x="3399" y="1296"/>
              <a:ext cx="34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>
                  <a:solidFill>
                    <a:srgbClr val="000000"/>
                  </a:solidFill>
                </a:rPr>
                <a:t>for </a:t>
              </a:r>
            </a:p>
          </p:txBody>
        </p:sp>
        <p:graphicFrame>
          <p:nvGraphicFramePr>
            <p:cNvPr id="16398" name="Object 6"/>
            <p:cNvGraphicFramePr>
              <a:graphicFrameLocks noChangeAspect="1"/>
            </p:cNvGraphicFramePr>
            <p:nvPr/>
          </p:nvGraphicFramePr>
          <p:xfrm>
            <a:off x="3721" y="1344"/>
            <a:ext cx="614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55" name="Formel" r:id="rId8" imgW="482600" imgH="177800" progId="Equation.3">
                    <p:embed/>
                  </p:oleObj>
                </mc:Choice>
                <mc:Fallback>
                  <p:oleObj name="Formel" r:id="rId8" imgW="482600" imgH="177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1" y="1344"/>
                          <a:ext cx="614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9" name="Object 7"/>
            <p:cNvGraphicFramePr>
              <a:graphicFrameLocks noChangeAspect="1"/>
            </p:cNvGraphicFramePr>
            <p:nvPr/>
          </p:nvGraphicFramePr>
          <p:xfrm>
            <a:off x="4960" y="1328"/>
            <a:ext cx="485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56" name="Equation" r:id="rId10" imgW="381000" imgH="203200" progId="Equation.3">
                    <p:embed/>
                  </p:oleObj>
                </mc:Choice>
                <mc:Fallback>
                  <p:oleObj name="Equation" r:id="rId10" imgW="3810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0" y="1328"/>
                          <a:ext cx="485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00" name="Rectangle 14"/>
            <p:cNvSpPr>
              <a:spLocks noChangeArrowheads="1"/>
            </p:cNvSpPr>
            <p:nvPr/>
          </p:nvSpPr>
          <p:spPr bwMode="auto">
            <a:xfrm>
              <a:off x="4412" y="1296"/>
              <a:ext cx="44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2400">
                  <a:solidFill>
                    <a:srgbClr val="000000"/>
                  </a:solidFill>
                </a:rPr>
                <a:t>and</a:t>
              </a:r>
              <a:endParaRPr lang="en-GB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16393" name="Object 4"/>
          <p:cNvGraphicFramePr>
            <a:graphicFrameLocks noChangeAspect="1"/>
          </p:cNvGraphicFramePr>
          <p:nvPr/>
        </p:nvGraphicFramePr>
        <p:xfrm>
          <a:off x="2667000" y="1587500"/>
          <a:ext cx="2986088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7" name="Equation" r:id="rId12" imgW="1193800" imgH="368300" progId="Equation.3">
                  <p:embed/>
                </p:oleObj>
              </mc:Choice>
              <mc:Fallback>
                <p:oleObj name="Equation" r:id="rId12" imgW="11938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587500"/>
                        <a:ext cx="2986088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4" name="Text Box 4"/>
          <p:cNvSpPr txBox="1">
            <a:spLocks noChangeArrowheads="1"/>
          </p:cNvSpPr>
          <p:nvPr/>
        </p:nvSpPr>
        <p:spPr bwMode="auto">
          <a:xfrm>
            <a:off x="457200" y="981075"/>
            <a:ext cx="4787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2400"/>
              <a:t>Radiative transfer equation again:</a:t>
            </a:r>
          </a:p>
        </p:txBody>
      </p:sp>
      <p:graphicFrame>
        <p:nvGraphicFramePr>
          <p:cNvPr id="16395" name="Object 3"/>
          <p:cNvGraphicFramePr>
            <a:graphicFrameLocks noChangeAspect="1"/>
          </p:cNvGraphicFramePr>
          <p:nvPr/>
        </p:nvGraphicFramePr>
        <p:xfrm>
          <a:off x="6843713" y="3927475"/>
          <a:ext cx="14620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8" name="Formel" r:id="rId14" imgW="660400" imgH="177800" progId="Equation.3">
                  <p:embed/>
                </p:oleObj>
              </mc:Choice>
              <mc:Fallback>
                <p:oleObj name="Formel" r:id="rId14" imgW="6604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3713" y="3927475"/>
                        <a:ext cx="146208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43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233" y="274638"/>
            <a:ext cx="8474927" cy="603510"/>
          </a:xfrm>
        </p:spPr>
        <p:txBody>
          <a:bodyPr>
            <a:noAutofit/>
          </a:bodyPr>
          <a:lstStyle/>
          <a:p>
            <a:r>
              <a:rPr lang="en-US" sz="3600"/>
              <a:t>Where does radiation interact with matter?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05" y="878148"/>
            <a:ext cx="7828156" cy="581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6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233" y="274638"/>
            <a:ext cx="8474927" cy="603510"/>
          </a:xfrm>
        </p:spPr>
        <p:txBody>
          <a:bodyPr>
            <a:noAutofit/>
          </a:bodyPr>
          <a:lstStyle/>
          <a:p>
            <a:r>
              <a:rPr lang="en-US" sz="3600"/>
              <a:t>Where does radiation interact with matter?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942" y="878148"/>
            <a:ext cx="5867710" cy="576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7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Theory of radiative transfer and the interaction of radiation and matter</a:t>
            </a:r>
          </a:p>
          <a:p>
            <a:endParaRPr lang="en-US"/>
          </a:p>
          <a:p>
            <a:r>
              <a:rPr lang="en-US"/>
              <a:t>Numerical methods for solving this problem under various conditions</a:t>
            </a:r>
          </a:p>
          <a:p>
            <a:endParaRPr lang="en-US"/>
          </a:p>
          <a:p>
            <a:r>
              <a:rPr lang="en-US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833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1478</Words>
  <Application>Microsoft Macintosh PowerPoint</Application>
  <PresentationFormat>On-screen Show (4:3)</PresentationFormat>
  <Paragraphs>322</Paragraphs>
  <Slides>60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Calibri</vt:lpstr>
      <vt:lpstr>Lucida Grande</vt:lpstr>
      <vt:lpstr>ＭＳ Ｐゴシック</vt:lpstr>
      <vt:lpstr>Symbol</vt:lpstr>
      <vt:lpstr>Times New Roman</vt:lpstr>
      <vt:lpstr>Arial</vt:lpstr>
      <vt:lpstr>Office-Design</vt:lpstr>
      <vt:lpstr>Formel</vt:lpstr>
      <vt:lpstr>Equation</vt:lpstr>
      <vt:lpstr>Computational Methods for the Interaction of Light and Matter </vt:lpstr>
      <vt:lpstr>Where does radiation interact with matter?</vt:lpstr>
      <vt:lpstr>Where does radiation interact with matter?</vt:lpstr>
      <vt:lpstr>Where does radiation interact with matter?</vt:lpstr>
      <vt:lpstr>Where does radiation interact with matter?</vt:lpstr>
      <vt:lpstr>Where does radiation interact with matter?</vt:lpstr>
      <vt:lpstr>Where does radiation interact with matter?</vt:lpstr>
      <vt:lpstr>Where does radiation interact with matter?</vt:lpstr>
      <vt:lpstr>Concept</vt:lpstr>
      <vt:lpstr>Concept</vt:lpstr>
      <vt:lpstr>Concept</vt:lpstr>
      <vt:lpstr>Concept</vt:lpstr>
      <vt:lpstr>Requirements:</vt:lpstr>
      <vt:lpstr>Weekly schedule</vt:lpstr>
      <vt:lpstr>Examination</vt:lpstr>
      <vt:lpstr>Excellence Cluster STRUCTURES</vt:lpstr>
      <vt:lpstr>PowerPoint Presentation</vt:lpstr>
      <vt:lpstr>PowerPoint Presentation</vt:lpstr>
      <vt:lpstr>Measuring radiation</vt:lpstr>
      <vt:lpstr>Measuring radiation</vt:lpstr>
      <vt:lpstr>Measuring radiation</vt:lpstr>
      <vt:lpstr>Measuring radiation</vt:lpstr>
      <vt:lpstr>Blackbody radiation</vt:lpstr>
      <vt:lpstr>Wavelength, frequency</vt:lpstr>
      <vt:lpstr>Spectrum: Flux per unit wavelength</vt:lpstr>
      <vt:lpstr>Spectrum: Flux per unit wavelength</vt:lpstr>
      <vt:lpstr>One can use both, but be careful...</vt:lpstr>
      <vt:lpstr>Spectrum of a blackbody</vt:lpstr>
      <vt:lpstr>Spectrum of a blackbody</vt:lpstr>
      <vt:lpstr>Spectrum of a blackbody</vt:lpstr>
      <vt:lpstr>Spectrum of a blackbody</vt:lpstr>
      <vt:lpstr>Spectrum of a blackbody</vt:lpstr>
      <vt:lpstr>Spectrum of a blackbody</vt:lpstr>
      <vt:lpstr>Spectrum of a blackbody</vt:lpstr>
      <vt:lpstr>Spectrum of a blackbody</vt:lpstr>
      <vt:lpstr>Spectrum of a blackbody</vt:lpstr>
      <vt:lpstr>Spectrum of a blackbody</vt:lpstr>
      <vt:lpstr>PowerPoint Presentation</vt:lpstr>
      <vt:lpstr>Flux from a blackbody</vt:lpstr>
      <vt:lpstr>Star as a blackbody</vt:lpstr>
      <vt:lpstr>Star as a blackbody</vt:lpstr>
      <vt:lpstr>PowerPoint Presentation</vt:lpstr>
      <vt:lpstr>Directional information in radiation</vt:lpstr>
      <vt:lpstr>Directional information in radiation</vt:lpstr>
      <vt:lpstr>Directional information in radiation</vt:lpstr>
      <vt:lpstr>Directional information in radiation</vt:lpstr>
      <vt:lpstr>Flux versus intensity of a star</vt:lpstr>
      <vt:lpstr>Optical depth (optically thick/thin)</vt:lpstr>
      <vt:lpstr>Eddington-Barbier Rule</vt:lpstr>
      <vt:lpstr>Radiative transfer: A short review</vt:lpstr>
      <vt:lpstr>Radiative transfer: A short review</vt:lpstr>
      <vt:lpstr>Rad. trans. through a cloud of fixed T</vt:lpstr>
      <vt:lpstr>Rad. trans. through a cloud of fixed T</vt:lpstr>
      <vt:lpstr>Rad. trans. through a cloud of fixed T</vt:lpstr>
      <vt:lpstr>Rad. trans. through a cloud of fixed T</vt:lpstr>
      <vt:lpstr>Rad. trans. through a cloud of fixed T</vt:lpstr>
      <vt:lpstr>Rad. trans. through a cloud of fixed T</vt:lpstr>
      <vt:lpstr>Rad. trans. through a cloud of fixed T</vt:lpstr>
      <vt:lpstr>Rad. trans. through a cloud of fixed T</vt:lpstr>
      <vt:lpstr>Formal radiative transfer solution</vt:lpstr>
    </vt:vector>
  </TitlesOfParts>
  <Company>Max-Planck-Institute for Astronomy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Cornelis Dullemond</dc:creator>
  <cp:lastModifiedBy>Cornelis Dullemond</cp:lastModifiedBy>
  <cp:revision>73</cp:revision>
  <dcterms:created xsi:type="dcterms:W3CDTF">2012-04-13T09:37:13Z</dcterms:created>
  <dcterms:modified xsi:type="dcterms:W3CDTF">2019-10-16T15:18:48Z</dcterms:modified>
</cp:coreProperties>
</file>